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B167C8-F6DB-4A90-AEA0-3C80F510CD4E}" type="datetimeFigureOut">
              <a:rPr lang="nl-NL" smtClean="0"/>
              <a:t>16-12-2014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93DF41-CEE6-412C-B155-68E0E6838ECC}" type="slidenum">
              <a:rPr lang="nl-NL" smtClean="0"/>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B6428F-E19D-46D5-8494-58D187584D79}" type="slidenum">
              <a:rPr lang="nl-NL"/>
              <a:pPr/>
              <a:t>1</a:t>
            </a:fld>
            <a:endParaRPr lang="nl-NL"/>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0BD7CA-1025-4361-A161-ACE4DF410707}" type="slidenum">
              <a:rPr lang="nl-NL"/>
              <a:pPr/>
              <a:t>5</a:t>
            </a:fld>
            <a:endParaRPr lang="nl-NL"/>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82FA9F-2E46-4BDF-9085-E0BA94FE15FD}" type="slidenum">
              <a:rPr lang="nl-NL"/>
              <a:pPr/>
              <a:t>6</a:t>
            </a:fld>
            <a:endParaRPr lang="nl-NL"/>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67EB00-CDB7-4B7D-8828-D52E61B970C8}" type="slidenum">
              <a:rPr lang="nl-NL"/>
              <a:pPr/>
              <a:t>7</a:t>
            </a:fld>
            <a:endParaRPr lang="nl-NL"/>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1A48A4-BB57-4D34-9596-ED670446EFBD}" type="slidenum">
              <a:rPr lang="nl-NL"/>
              <a:pPr/>
              <a:t>13</a:t>
            </a:fld>
            <a:endParaRPr lang="nl-NL"/>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277C73-C38B-427A-84F3-23161A9C90BB}" type="slidenum">
              <a:rPr lang="nl-NL"/>
              <a:pPr/>
              <a:t>23</a:t>
            </a:fld>
            <a:endParaRPr lang="nl-NL"/>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070AFC42-63AB-4D6E-BBFF-C3BBFC219FEB}" type="datetimeFigureOut">
              <a:rPr lang="nl-NL" smtClean="0"/>
              <a:t>16-12-2014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F3BC722-3209-4B3D-8438-405529044576}"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70AFC42-63AB-4D6E-BBFF-C3BBFC219FEB}" type="datetimeFigureOut">
              <a:rPr lang="nl-NL" smtClean="0"/>
              <a:t>16-12-2014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F3BC722-3209-4B3D-8438-405529044576}"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70AFC42-63AB-4D6E-BBFF-C3BBFC219FEB}" type="datetimeFigureOut">
              <a:rPr lang="nl-NL" smtClean="0"/>
              <a:t>16-12-2014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F3BC722-3209-4B3D-8438-405529044576}"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70AFC42-63AB-4D6E-BBFF-C3BBFC219FEB}" type="datetimeFigureOut">
              <a:rPr lang="nl-NL" smtClean="0"/>
              <a:t>16-12-2014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F3BC722-3209-4B3D-8438-405529044576}"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070AFC42-63AB-4D6E-BBFF-C3BBFC219FEB}" type="datetimeFigureOut">
              <a:rPr lang="nl-NL" smtClean="0"/>
              <a:t>16-12-2014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F3BC722-3209-4B3D-8438-405529044576}"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070AFC42-63AB-4D6E-BBFF-C3BBFC219FEB}" type="datetimeFigureOut">
              <a:rPr lang="nl-NL" smtClean="0"/>
              <a:t>16-12-2014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F3BC722-3209-4B3D-8438-405529044576}"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070AFC42-63AB-4D6E-BBFF-C3BBFC219FEB}" type="datetimeFigureOut">
              <a:rPr lang="nl-NL" smtClean="0"/>
              <a:t>16-12-2014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3F3BC722-3209-4B3D-8438-405529044576}"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070AFC42-63AB-4D6E-BBFF-C3BBFC219FEB}" type="datetimeFigureOut">
              <a:rPr lang="nl-NL" smtClean="0"/>
              <a:t>16-12-2014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3F3BC722-3209-4B3D-8438-405529044576}"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070AFC42-63AB-4D6E-BBFF-C3BBFC219FEB}" type="datetimeFigureOut">
              <a:rPr lang="nl-NL" smtClean="0"/>
              <a:t>16-12-2014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3F3BC722-3209-4B3D-8438-405529044576}"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070AFC42-63AB-4D6E-BBFF-C3BBFC219FEB}" type="datetimeFigureOut">
              <a:rPr lang="nl-NL" smtClean="0"/>
              <a:t>16-12-2014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F3BC722-3209-4B3D-8438-405529044576}"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070AFC42-63AB-4D6E-BBFF-C3BBFC219FEB}" type="datetimeFigureOut">
              <a:rPr lang="nl-NL" smtClean="0"/>
              <a:t>16-12-2014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F3BC722-3209-4B3D-8438-405529044576}"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0AFC42-63AB-4D6E-BBFF-C3BBFC219FEB}" type="datetimeFigureOut">
              <a:rPr lang="nl-NL" smtClean="0"/>
              <a:t>16-12-2014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3BC722-3209-4B3D-8438-405529044576}"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10voorbiologie.nl/index.php?cat=9&amp;id=1186&amp;par=1194&amp;sub=1195" TargetMode="External"/><Relationship Id="rId2" Type="http://schemas.openxmlformats.org/officeDocument/2006/relationships/hyperlink" Target="http://www.10voorbiologie.nl/index.php?cat=9&amp;id=1489&amp;par=1515&amp;sub=1518"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rtvnoord.nl/artikel/artikel.asp?p=126414"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fossiel.net/system/vindplaatsen/barnst.jp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schooltv.nl/video/genetica-genen-bij-de-fruitvlie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10voorbiologie.nl/index.php?cat=9&amp;id=1490&amp;par=1555"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10voorbiologie.nl/index.php?cat=9&amp;id=1490&amp;par=1538&amp;sub=1541"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bioplek.org/animaties/celtotaal/evolutiecelx.html" TargetMode="External"/><Relationship Id="rId2" Type="http://schemas.openxmlformats.org/officeDocument/2006/relationships/hyperlink" Target="http://www.bioplek.org/animaties/celtotaal/evolutiecel.html" TargetMode="Externa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hyperlink" Target="http://www.10voorbiologie.nl/index.php?cat=9&amp;id=1150&amp;par=1174&amp;sub=1177" TargetMode="External"/><Relationship Id="rId2" Type="http://schemas.openxmlformats.org/officeDocument/2006/relationships/hyperlink" Target="http://www.10voorbiologie.nl/index.php?cat=9&amp;id=1150&amp;par=115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74638"/>
            <a:ext cx="8229600" cy="994122"/>
          </a:xfrm>
        </p:spPr>
        <p:txBody>
          <a:bodyPr>
            <a:normAutofit fontScale="90000"/>
          </a:bodyPr>
          <a:lstStyle/>
          <a:p>
            <a:r>
              <a:rPr lang="nl-NL" sz="3200" b="1" dirty="0" smtClean="0"/>
              <a:t>B. Stof 4 Evolutie</a:t>
            </a:r>
            <a:br>
              <a:rPr lang="nl-NL" sz="3200" b="1" dirty="0" smtClean="0"/>
            </a:br>
            <a:r>
              <a:rPr lang="en-US" sz="3200" dirty="0" smtClean="0"/>
              <a:t>Darwin</a:t>
            </a:r>
            <a:endParaRPr lang="nl-NL" sz="3200" dirty="0"/>
          </a:p>
        </p:txBody>
      </p:sp>
      <p:sp>
        <p:nvSpPr>
          <p:cNvPr id="32771" name="Rectangle 3"/>
          <p:cNvSpPr>
            <a:spLocks noGrp="1" noChangeArrowheads="1"/>
          </p:cNvSpPr>
          <p:nvPr>
            <p:ph type="body" idx="1"/>
          </p:nvPr>
        </p:nvSpPr>
        <p:spPr/>
        <p:txBody>
          <a:bodyPr>
            <a:normAutofit lnSpcReduction="10000"/>
          </a:bodyPr>
          <a:lstStyle/>
          <a:p>
            <a:pPr>
              <a:lnSpc>
                <a:spcPct val="90000"/>
              </a:lnSpc>
              <a:buNone/>
            </a:pPr>
            <a:r>
              <a:rPr lang="en-US" sz="2400" dirty="0" smtClean="0"/>
              <a:t>Charles </a:t>
            </a:r>
            <a:r>
              <a:rPr lang="en-US" sz="2400" dirty="0"/>
              <a:t>Darwin (1819-1882</a:t>
            </a:r>
            <a:r>
              <a:rPr lang="en-US" sz="2400" dirty="0" smtClean="0"/>
              <a:t>)</a:t>
            </a:r>
          </a:p>
          <a:p>
            <a:pPr>
              <a:lnSpc>
                <a:spcPct val="90000"/>
              </a:lnSpc>
            </a:pPr>
            <a:r>
              <a:rPr lang="en-US" sz="2400" dirty="0" smtClean="0"/>
              <a:t>1831: 5-jarige </a:t>
            </a:r>
            <a:r>
              <a:rPr lang="en-US" sz="2400" dirty="0" err="1" smtClean="0"/>
              <a:t>wereldreis</a:t>
            </a:r>
            <a:r>
              <a:rPr lang="en-US" sz="2400" dirty="0" smtClean="0"/>
              <a:t> “The Beagle”</a:t>
            </a:r>
          </a:p>
          <a:p>
            <a:pPr>
              <a:lnSpc>
                <a:spcPct val="90000"/>
              </a:lnSpc>
            </a:pPr>
            <a:r>
              <a:rPr lang="en-US" sz="2400" dirty="0" smtClean="0"/>
              <a:t>1859: “The origin of species”</a:t>
            </a:r>
          </a:p>
          <a:p>
            <a:pPr>
              <a:lnSpc>
                <a:spcPct val="90000"/>
              </a:lnSpc>
            </a:pPr>
            <a:r>
              <a:rPr lang="en-US" sz="2400" dirty="0" err="1" smtClean="0"/>
              <a:t>Uitgangspunt</a:t>
            </a:r>
            <a:r>
              <a:rPr lang="en-US" sz="2400" dirty="0" smtClean="0"/>
              <a:t> </a:t>
            </a:r>
            <a:r>
              <a:rPr lang="en-US" sz="2400" dirty="0" err="1" smtClean="0"/>
              <a:t>boek</a:t>
            </a:r>
            <a:r>
              <a:rPr lang="en-US" sz="2400" dirty="0" smtClean="0"/>
              <a:t>: </a:t>
            </a:r>
            <a:r>
              <a:rPr lang="en-US" sz="2400" dirty="0" err="1" smtClean="0"/>
              <a:t>Biologische</a:t>
            </a:r>
            <a:r>
              <a:rPr lang="en-US" sz="2400" dirty="0" smtClean="0"/>
              <a:t>/</a:t>
            </a:r>
            <a:r>
              <a:rPr lang="en-US" sz="2400" dirty="0" err="1" smtClean="0"/>
              <a:t>evolutionaire</a:t>
            </a:r>
            <a:r>
              <a:rPr lang="en-US" sz="2400" dirty="0" smtClean="0"/>
              <a:t> </a:t>
            </a:r>
            <a:r>
              <a:rPr lang="en-US" sz="2400" dirty="0" err="1" smtClean="0"/>
              <a:t>verklaringen</a:t>
            </a:r>
            <a:r>
              <a:rPr lang="en-US" sz="2400" dirty="0" smtClean="0"/>
              <a:t> </a:t>
            </a:r>
            <a:r>
              <a:rPr lang="en-US" sz="2400" dirty="0" err="1" smtClean="0"/>
              <a:t>ontstaan</a:t>
            </a:r>
            <a:r>
              <a:rPr lang="en-US" sz="2400" dirty="0" smtClean="0"/>
              <a:t> van </a:t>
            </a:r>
            <a:r>
              <a:rPr lang="en-US" sz="2400" dirty="0" err="1" smtClean="0"/>
              <a:t>soorten</a:t>
            </a:r>
            <a:r>
              <a:rPr lang="en-US" sz="2400" dirty="0" smtClean="0"/>
              <a:t> </a:t>
            </a:r>
            <a:r>
              <a:rPr lang="en-US" sz="2400" dirty="0" err="1" smtClean="0"/>
              <a:t>i.t.t</a:t>
            </a:r>
            <a:r>
              <a:rPr lang="en-US" sz="2400" dirty="0" smtClean="0"/>
              <a:t>. de </a:t>
            </a:r>
            <a:r>
              <a:rPr lang="en-US" sz="2400" dirty="0" err="1" smtClean="0"/>
              <a:t>Bijbel</a:t>
            </a:r>
            <a:r>
              <a:rPr lang="en-US" sz="2400" dirty="0" smtClean="0"/>
              <a:t>: De </a:t>
            </a:r>
            <a:r>
              <a:rPr lang="en-US" sz="2400" dirty="0" err="1" smtClean="0"/>
              <a:t>onveranderlijk</a:t>
            </a:r>
            <a:r>
              <a:rPr lang="en-US" sz="2400" dirty="0" smtClean="0"/>
              <a:t> van door God </a:t>
            </a:r>
            <a:r>
              <a:rPr lang="en-US" sz="2400" dirty="0" err="1" smtClean="0"/>
              <a:t>geschapen</a:t>
            </a:r>
            <a:r>
              <a:rPr lang="en-US" sz="2400" dirty="0" smtClean="0"/>
              <a:t> </a:t>
            </a:r>
            <a:r>
              <a:rPr lang="en-US" sz="2400" dirty="0" err="1" smtClean="0"/>
              <a:t>soorten</a:t>
            </a:r>
            <a:endParaRPr lang="en-US" sz="2400" dirty="0" smtClean="0"/>
          </a:p>
          <a:p>
            <a:pPr>
              <a:lnSpc>
                <a:spcPct val="90000"/>
              </a:lnSpc>
              <a:buNone/>
            </a:pPr>
            <a:endParaRPr lang="en-US" sz="2400" dirty="0" smtClean="0"/>
          </a:p>
          <a:p>
            <a:pPr>
              <a:lnSpc>
                <a:spcPct val="90000"/>
              </a:lnSpc>
            </a:pPr>
            <a:r>
              <a:rPr lang="nl-NL" sz="2400" dirty="0" smtClean="0"/>
              <a:t>Tot het eind van zijn leven bleef hij onderzoek doen naar de evolutie. Hoewel er in die tijd nog nauwelijks fossielen van menselijke voorouders waren gevonden, was hij ervan overtuigd dat ook de mens door evolutie was ontstaan en wel in Afrika. Een eeuw later waren er genoeg vondsten gedaan om te bewijzen dat hij gelijk had.</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62074"/>
          </a:xfrm>
        </p:spPr>
        <p:txBody>
          <a:bodyPr>
            <a:normAutofit fontScale="90000"/>
          </a:bodyPr>
          <a:lstStyle/>
          <a:p>
            <a:r>
              <a:rPr lang="nl-NL" sz="3200" b="1" dirty="0" smtClean="0"/>
              <a:t>Snelle </a:t>
            </a:r>
            <a:r>
              <a:rPr lang="nl-NL" sz="3200" b="1" dirty="0" smtClean="0"/>
              <a:t>evolutie 3</a:t>
            </a:r>
            <a:endParaRPr lang="nl-NL" sz="3200" dirty="0"/>
          </a:p>
        </p:txBody>
      </p:sp>
      <p:sp>
        <p:nvSpPr>
          <p:cNvPr id="3" name="Tijdelijke aanduiding voor inhoud 2"/>
          <p:cNvSpPr>
            <a:spLocks noGrp="1"/>
          </p:cNvSpPr>
          <p:nvPr>
            <p:ph idx="1"/>
          </p:nvPr>
        </p:nvSpPr>
        <p:spPr>
          <a:xfrm>
            <a:off x="457200" y="908720"/>
            <a:ext cx="8229600" cy="5544616"/>
          </a:xfrm>
        </p:spPr>
        <p:txBody>
          <a:bodyPr>
            <a:normAutofit lnSpcReduction="10000"/>
          </a:bodyPr>
          <a:lstStyle/>
          <a:p>
            <a:r>
              <a:rPr lang="nl-NL" dirty="0" smtClean="0"/>
              <a:t>Maar er zijn veel meer van dergelijke voorbeelden. </a:t>
            </a:r>
            <a:r>
              <a:rPr lang="nl-NL" b="1" dirty="0" smtClean="0"/>
              <a:t>In de metro van Londen </a:t>
            </a:r>
            <a:r>
              <a:rPr lang="nl-NL" dirty="0" smtClean="0"/>
              <a:t>leven ondergrondse </a:t>
            </a:r>
            <a:r>
              <a:rPr lang="nl-NL" b="1" dirty="0" smtClean="0"/>
              <a:t>muggen</a:t>
            </a:r>
            <a:r>
              <a:rPr lang="nl-NL" dirty="0" smtClean="0"/>
              <a:t> waarvan de voorouders er waarschijnlijk tientallen jaren geleden terecht zijn gekomen. Het is er donker en vochtig en er zijn altijd genoeg mensen om bloed van te zuigen. </a:t>
            </a:r>
            <a:r>
              <a:rPr lang="nl-NL" b="1" dirty="0" smtClean="0"/>
              <a:t>Natuurlijke vijanden zijn er niet of nauwelijks. </a:t>
            </a:r>
            <a:r>
              <a:rPr lang="nl-NL" dirty="0" smtClean="0"/>
              <a:t>Toen een bioloog een aantal van die muggen ving om er onderzoek naar te doen, bleek dat ze </a:t>
            </a:r>
            <a:r>
              <a:rPr lang="nl-NL" b="1" dirty="0" smtClean="0"/>
              <a:t>niet meer gekruist konden worden met bovengrondse muggen</a:t>
            </a:r>
            <a:r>
              <a:rPr lang="nl-NL" dirty="0" smtClean="0"/>
              <a:t>. Hier was een </a:t>
            </a:r>
            <a:r>
              <a:rPr lang="nl-NL" b="1" dirty="0" smtClean="0"/>
              <a:t>nieuwe soort ontstaan</a:t>
            </a:r>
            <a:r>
              <a:rPr lang="nl-NL" dirty="0" smtClean="0"/>
              <a:t>.</a:t>
            </a:r>
            <a:endParaRPr lang="nl-N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normAutofit/>
          </a:bodyPr>
          <a:lstStyle/>
          <a:p>
            <a:r>
              <a:rPr lang="nl-NL" sz="3200" b="1" dirty="0" smtClean="0"/>
              <a:t>Resistentie </a:t>
            </a:r>
            <a:r>
              <a:rPr lang="nl-NL" sz="3200" b="1" dirty="0" smtClean="0"/>
              <a:t>door evolutie 1</a:t>
            </a:r>
            <a:endParaRPr lang="nl-NL" sz="3200" dirty="0"/>
          </a:p>
        </p:txBody>
      </p:sp>
      <p:sp>
        <p:nvSpPr>
          <p:cNvPr id="3" name="Tijdelijke aanduiding voor inhoud 2"/>
          <p:cNvSpPr>
            <a:spLocks noGrp="1"/>
          </p:cNvSpPr>
          <p:nvPr>
            <p:ph idx="1"/>
          </p:nvPr>
        </p:nvSpPr>
        <p:spPr>
          <a:xfrm>
            <a:off x="457200" y="1196752"/>
            <a:ext cx="8229600" cy="5256584"/>
          </a:xfrm>
        </p:spPr>
        <p:txBody>
          <a:bodyPr>
            <a:normAutofit/>
          </a:bodyPr>
          <a:lstStyle/>
          <a:p>
            <a:r>
              <a:rPr lang="nl-NL" sz="2400" dirty="0" smtClean="0"/>
              <a:t>Een gevaarlijke vorm van snelle - moderne - evolutie is het ontstaan van </a:t>
            </a:r>
            <a:r>
              <a:rPr lang="nl-NL" sz="2400" b="1" dirty="0" smtClean="0"/>
              <a:t>resistentie </a:t>
            </a:r>
            <a:r>
              <a:rPr lang="nl-NL" sz="2400" dirty="0" smtClean="0"/>
              <a:t>van insecten tegen </a:t>
            </a:r>
            <a:r>
              <a:rPr lang="nl-NL" sz="2400" dirty="0" smtClean="0">
                <a:hlinkClick r:id="rId2"/>
              </a:rPr>
              <a:t>bestrijdingsmiddelen</a:t>
            </a:r>
            <a:r>
              <a:rPr lang="nl-NL" sz="2400" dirty="0" smtClean="0"/>
              <a:t> en van ziekteverwekkers tegen medicijnen. De mutaties bij deze organismen gaan zó snel dat er nieuwe soorten ontstaan die resistent (= ongevoelig) worden voor de middelen die mensen tegen ze inzetten. </a:t>
            </a:r>
            <a:r>
              <a:rPr lang="nl-NL" sz="2400" dirty="0" smtClean="0">
                <a:hlinkClick r:id="rId3"/>
              </a:rPr>
              <a:t>Bacteriën</a:t>
            </a:r>
            <a:r>
              <a:rPr lang="nl-NL" sz="2400" dirty="0" smtClean="0"/>
              <a:t> die resistent zijn tegen antibiotica vormen een serieus gevaar, vooral in ziekenhuizen, waar veel met medicijnen wordt gewerkt en veel mensen met een verminderde weerstand aanwezig zijn</a:t>
            </a:r>
          </a:p>
          <a:p>
            <a:r>
              <a:rPr lang="nl-NL" sz="2400" b="1" dirty="0" smtClean="0"/>
              <a:t>Resistentie  = de ongevoeligheid van een bacterie voor een bepaald antibioticum</a:t>
            </a:r>
            <a:endParaRPr lang="nl-NL"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620688"/>
            <a:ext cx="8229600" cy="936104"/>
          </a:xfrm>
        </p:spPr>
        <p:txBody>
          <a:bodyPr>
            <a:normAutofit fontScale="90000"/>
          </a:bodyPr>
          <a:lstStyle/>
          <a:p>
            <a:r>
              <a:rPr lang="nl-NL" sz="3200" b="1" dirty="0"/>
              <a:t/>
            </a:r>
            <a:br>
              <a:rPr lang="nl-NL" sz="3200" b="1" dirty="0"/>
            </a:br>
            <a:r>
              <a:rPr lang="nl-NL" sz="3200" b="1" dirty="0" smtClean="0"/>
              <a:t> </a:t>
            </a:r>
            <a:br>
              <a:rPr lang="nl-NL" sz="3200" b="1" dirty="0" smtClean="0"/>
            </a:br>
            <a:r>
              <a:rPr lang="nl-NL" sz="3200" b="1" dirty="0" smtClean="0"/>
              <a:t>Resistentie </a:t>
            </a:r>
            <a:r>
              <a:rPr lang="nl-NL" sz="3200" b="1" dirty="0" smtClean="0"/>
              <a:t>door evolutie 2</a:t>
            </a:r>
            <a:br>
              <a:rPr lang="nl-NL" sz="3200" b="1" dirty="0" smtClean="0"/>
            </a:br>
            <a:r>
              <a:rPr lang="nl-NL" sz="2800" dirty="0" smtClean="0">
                <a:hlinkClick r:id="rId2"/>
              </a:rPr>
              <a:t>lees meer RTV Noord</a:t>
            </a:r>
            <a:r>
              <a:rPr lang="nl-NL" sz="2800" dirty="0" smtClean="0"/>
              <a:t/>
            </a:r>
            <a:br>
              <a:rPr lang="nl-NL" sz="2800" dirty="0" smtClean="0"/>
            </a:br>
            <a:r>
              <a:rPr lang="nl-NL" sz="3200" b="1" dirty="0" smtClean="0"/>
              <a:t/>
            </a:r>
            <a:br>
              <a:rPr lang="nl-NL" sz="3200" b="1" dirty="0" smtClean="0"/>
            </a:br>
            <a:endParaRPr lang="nl-NL" sz="3200" dirty="0"/>
          </a:p>
        </p:txBody>
      </p:sp>
      <p:pic>
        <p:nvPicPr>
          <p:cNvPr id="2050" name="Picture 2"/>
          <p:cNvPicPr>
            <a:picLocks noGrp="1" noChangeAspect="1" noChangeArrowheads="1"/>
          </p:cNvPicPr>
          <p:nvPr>
            <p:ph idx="1"/>
          </p:nvPr>
        </p:nvPicPr>
        <p:blipFill>
          <a:blip r:embed="rId3" cstate="print"/>
          <a:srcRect/>
          <a:stretch>
            <a:fillRect/>
          </a:stretch>
        </p:blipFill>
        <p:spPr bwMode="auto">
          <a:xfrm>
            <a:off x="1115616" y="2132856"/>
            <a:ext cx="6409658" cy="2736304"/>
          </a:xfrm>
          <a:prstGeom prst="rect">
            <a:avLst/>
          </a:prstGeom>
          <a:noFill/>
          <a:ln w="9525">
            <a:noFill/>
            <a:miter lim="800000"/>
            <a:headEnd/>
            <a:tailEnd/>
          </a:ln>
        </p:spPr>
      </p:pic>
      <p:pic>
        <p:nvPicPr>
          <p:cNvPr id="2052" name="Picture 4"/>
          <p:cNvPicPr>
            <a:picLocks noChangeAspect="1" noChangeArrowheads="1"/>
          </p:cNvPicPr>
          <p:nvPr/>
        </p:nvPicPr>
        <p:blipFill>
          <a:blip r:embed="rId4" cstate="print"/>
          <a:srcRect/>
          <a:stretch>
            <a:fillRect/>
          </a:stretch>
        </p:blipFill>
        <p:spPr bwMode="auto">
          <a:xfrm>
            <a:off x="2267744" y="5013176"/>
            <a:ext cx="4057650" cy="1638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t>Argumenten voor evolutie</a:t>
            </a:r>
            <a:endParaRPr lang="nl-NL"/>
          </a:p>
        </p:txBody>
      </p:sp>
      <p:sp>
        <p:nvSpPr>
          <p:cNvPr id="36867" name="Rectangle 3"/>
          <p:cNvSpPr>
            <a:spLocks noGrp="1" noChangeArrowheads="1"/>
          </p:cNvSpPr>
          <p:nvPr>
            <p:ph type="body" idx="1"/>
          </p:nvPr>
        </p:nvSpPr>
        <p:spPr/>
        <p:txBody>
          <a:bodyPr/>
          <a:lstStyle/>
          <a:p>
            <a:pPr>
              <a:lnSpc>
                <a:spcPct val="80000"/>
              </a:lnSpc>
            </a:pPr>
            <a:r>
              <a:rPr lang="en-US" sz="2400"/>
              <a:t>1. Fossielen</a:t>
            </a:r>
          </a:p>
          <a:p>
            <a:pPr>
              <a:lnSpc>
                <a:spcPct val="80000"/>
              </a:lnSpc>
            </a:pPr>
            <a:r>
              <a:rPr lang="en-US" sz="2400"/>
              <a:t>2. Homologie (overeenkomst in bouw + gelijke embryonale ontstaanswijze. Organen zijn ontstaan uit dezelfde grondvorm (vleugel vleermuis, voorpoot van een mol, de arm van een mens)</a:t>
            </a:r>
          </a:p>
          <a:p>
            <a:pPr>
              <a:lnSpc>
                <a:spcPct val="80000"/>
              </a:lnSpc>
            </a:pPr>
            <a:r>
              <a:rPr lang="en-US" sz="2400"/>
              <a:t>Analoog berust niet op verwantschap maar hebben overeenkomstige functie</a:t>
            </a:r>
          </a:p>
          <a:p>
            <a:pPr>
              <a:lnSpc>
                <a:spcPct val="80000"/>
              </a:lnSpc>
            </a:pPr>
            <a:r>
              <a:rPr lang="en-US" sz="2400"/>
              <a:t>3. Rudimentaire organen (achterpoten bij walvissen, poten bij slangen, blinde darm mens; resten hiervan noemen we rudimentaire organen)</a:t>
            </a:r>
          </a:p>
          <a:p>
            <a:pPr>
              <a:lnSpc>
                <a:spcPct val="80000"/>
              </a:lnSpc>
            </a:pPr>
            <a:r>
              <a:rPr lang="en-US" sz="2400"/>
              <a:t>4. Andere overeenkomsten: Mitose en meiose bij organismen, organismen opgebouwd uit dezelfde of vergelijkbare stoffen, overeenkomsten in DNA en eiwitten</a:t>
            </a:r>
            <a:endParaRPr lang="nl-NL" sz="24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Fossielen </a:t>
            </a:r>
            <a:r>
              <a:rPr lang="nl-NL" sz="3200" b="1" dirty="0" smtClean="0"/>
              <a:t>1</a:t>
            </a:r>
            <a:endParaRPr lang="nl-NL" sz="3200" dirty="0"/>
          </a:p>
        </p:txBody>
      </p:sp>
      <p:sp>
        <p:nvSpPr>
          <p:cNvPr id="3" name="Tijdelijke aanduiding voor inhoud 2"/>
          <p:cNvSpPr>
            <a:spLocks noGrp="1"/>
          </p:cNvSpPr>
          <p:nvPr>
            <p:ph idx="1"/>
          </p:nvPr>
        </p:nvSpPr>
        <p:spPr>
          <a:xfrm>
            <a:off x="457200" y="1052736"/>
            <a:ext cx="8229600" cy="5544616"/>
          </a:xfrm>
        </p:spPr>
        <p:txBody>
          <a:bodyPr>
            <a:normAutofit lnSpcReduction="10000"/>
          </a:bodyPr>
          <a:lstStyle/>
          <a:p>
            <a:r>
              <a:rPr lang="nl-NL" sz="2400" b="1" dirty="0" smtClean="0"/>
              <a:t>Fossielen</a:t>
            </a:r>
            <a:r>
              <a:rPr lang="nl-NL" sz="2400" dirty="0" smtClean="0"/>
              <a:t> zijn vaak de versteende skeletten van dieren (beenderen, schelpen), maar soms ook afdrukken van dieren of planten. Zo kunnen ook van zachte organismen of delen daarvan, zoals kwallen of bloemen of zelfs van voetsporen fossielen ontstaan. Ook ontstaan fossielen doordat ze ingesloten werden, bijvoorbeeld door dennenhars. De dennenhars wordt hard en we vinden het als barnsteen terug</a:t>
            </a:r>
          </a:p>
          <a:p>
            <a:endParaRPr lang="en-US" sz="2400" dirty="0" smtClean="0"/>
          </a:p>
          <a:p>
            <a:endParaRPr lang="en-US" sz="2400" dirty="0" smtClean="0"/>
          </a:p>
          <a:p>
            <a:endParaRPr lang="en-US" sz="2400" dirty="0" smtClean="0"/>
          </a:p>
          <a:p>
            <a:endParaRPr lang="en-US" sz="2400" dirty="0" smtClean="0"/>
          </a:p>
          <a:p>
            <a:r>
              <a:rPr lang="nl-NL" sz="2400" i="1" dirty="0" smtClean="0"/>
              <a:t>In barnsteen ingesloten insect</a:t>
            </a:r>
            <a:br>
              <a:rPr lang="nl-NL" sz="2400" i="1" dirty="0" smtClean="0"/>
            </a:br>
            <a:r>
              <a:rPr lang="nl-NL" sz="2400" i="1" dirty="0" smtClean="0"/>
              <a:t>(bron: </a:t>
            </a:r>
            <a:br>
              <a:rPr lang="nl-NL" sz="2400" i="1" dirty="0" smtClean="0"/>
            </a:br>
            <a:r>
              <a:rPr lang="nl-NL" sz="2400" i="1" dirty="0" err="1" smtClean="0">
                <a:hlinkClick r:id="rId2"/>
              </a:rPr>
              <a:t>www.fossiel.net</a:t>
            </a:r>
            <a:r>
              <a:rPr lang="nl-NL" sz="2400" i="1" dirty="0" smtClean="0">
                <a:hlinkClick r:id="rId2"/>
              </a:rPr>
              <a:t>/system/vindplaatsen/</a:t>
            </a:r>
            <a:r>
              <a:rPr lang="nl-NL" sz="2400" i="1" dirty="0" err="1" smtClean="0">
                <a:hlinkClick r:id="rId2"/>
              </a:rPr>
              <a:t>barnst.jpg</a:t>
            </a:r>
            <a:r>
              <a:rPr lang="nl-NL" sz="2400" i="1" dirty="0" smtClean="0"/>
              <a:t>)</a:t>
            </a:r>
            <a:endParaRPr lang="nl-NL" sz="2400" dirty="0"/>
          </a:p>
        </p:txBody>
      </p:sp>
      <p:pic>
        <p:nvPicPr>
          <p:cNvPr id="4" name="Afbeelding 3" descr="barnsteen en insect.jpg"/>
          <p:cNvPicPr>
            <a:picLocks noChangeAspect="1"/>
          </p:cNvPicPr>
          <p:nvPr/>
        </p:nvPicPr>
        <p:blipFill>
          <a:blip r:embed="rId3" cstate="print"/>
          <a:stretch>
            <a:fillRect/>
          </a:stretch>
        </p:blipFill>
        <p:spPr>
          <a:xfrm>
            <a:off x="1907704" y="1442546"/>
            <a:ext cx="4752528" cy="3543404"/>
          </a:xfrm>
          <a:prstGeom prst="rect">
            <a:avLst/>
          </a:prstGeom>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Fossielen </a:t>
            </a:r>
            <a:r>
              <a:rPr lang="nl-NL" sz="3200" b="1" dirty="0" smtClean="0"/>
              <a:t>2</a:t>
            </a:r>
            <a:endParaRPr lang="nl-NL" sz="3200" dirty="0"/>
          </a:p>
        </p:txBody>
      </p:sp>
      <p:sp>
        <p:nvSpPr>
          <p:cNvPr id="3" name="Tijdelijke aanduiding voor inhoud 2"/>
          <p:cNvSpPr>
            <a:spLocks noGrp="1"/>
          </p:cNvSpPr>
          <p:nvPr>
            <p:ph idx="1"/>
          </p:nvPr>
        </p:nvSpPr>
        <p:spPr>
          <a:xfrm>
            <a:off x="457200" y="1052736"/>
            <a:ext cx="8229600" cy="5544616"/>
          </a:xfrm>
        </p:spPr>
        <p:txBody>
          <a:bodyPr>
            <a:normAutofit fontScale="92500" lnSpcReduction="10000"/>
          </a:bodyPr>
          <a:lstStyle/>
          <a:p>
            <a:r>
              <a:rPr lang="nl-NL" sz="2400" dirty="0" smtClean="0"/>
              <a:t>Belangrijk daarbij zijn de </a:t>
            </a:r>
            <a:r>
              <a:rPr lang="nl-NL" sz="2400" b="1" dirty="0" smtClean="0"/>
              <a:t>gidsfossielen</a:t>
            </a:r>
            <a:r>
              <a:rPr lang="nl-NL" sz="2400" dirty="0" smtClean="0"/>
              <a:t>: soorten die op veel plaatsen te vinden zijn, maar die slechts kort bestaan hebben. Kom je een gidsfossiel in een onbekende laag tegen, dan vertelt dit fossiel je hoe oud de geologische laag - met de andere daarin voorkomende fossielen - is. </a:t>
            </a:r>
          </a:p>
          <a:p>
            <a:r>
              <a:rPr lang="nl-NL" sz="2400" dirty="0" smtClean="0"/>
              <a:t>De </a:t>
            </a:r>
            <a:r>
              <a:rPr lang="nl-NL" sz="2400" b="1" dirty="0" smtClean="0"/>
              <a:t>absolute ouderdom </a:t>
            </a:r>
            <a:r>
              <a:rPr lang="nl-NL" sz="2400" dirty="0" smtClean="0"/>
              <a:t>wordt vastgesteld met behulp van radiometrische technieken</a:t>
            </a:r>
          </a:p>
          <a:p>
            <a:r>
              <a:rPr lang="nl-NL" sz="2400" dirty="0" smtClean="0"/>
              <a:t>Het bekendst is de </a:t>
            </a:r>
            <a:r>
              <a:rPr lang="nl-NL" sz="2400" b="1" dirty="0" smtClean="0"/>
              <a:t>koolstofmethode</a:t>
            </a:r>
            <a:r>
              <a:rPr lang="nl-NL" sz="2400" dirty="0" smtClean="0"/>
              <a:t>. Van het element C komt de isotoop </a:t>
            </a:r>
            <a:r>
              <a:rPr lang="nl-NL" sz="2400" baseline="30000" dirty="0" smtClean="0"/>
              <a:t>14</a:t>
            </a:r>
            <a:r>
              <a:rPr lang="nl-NL" sz="2400" dirty="0" smtClean="0"/>
              <a:t>C voor die spontaan in </a:t>
            </a:r>
            <a:r>
              <a:rPr lang="nl-NL" sz="2400" baseline="30000" dirty="0" smtClean="0"/>
              <a:t>12</a:t>
            </a:r>
            <a:r>
              <a:rPr lang="nl-NL" sz="2400" dirty="0" smtClean="0"/>
              <a:t>C wordt omgezet met een halfwaardetijd van 5600 jaar (5730 wordt vermeld in andere bronnen !!)</a:t>
            </a:r>
          </a:p>
          <a:p>
            <a:r>
              <a:rPr lang="nl-NL" sz="2400" dirty="0" smtClean="0"/>
              <a:t>De </a:t>
            </a:r>
            <a:r>
              <a:rPr lang="nl-NL" sz="2400" b="1" dirty="0" smtClean="0"/>
              <a:t>halfwaardetijd </a:t>
            </a:r>
            <a:r>
              <a:rPr lang="nl-NL" sz="2400" dirty="0" smtClean="0"/>
              <a:t>is de tijd die nodig is om de helft van de atomen om te zetten; factoren als temperatuur en druk hebben hierop geen invloed. De verhouding </a:t>
            </a:r>
            <a:r>
              <a:rPr lang="nl-NL" sz="2400" baseline="30000" dirty="0" smtClean="0"/>
              <a:t>14</a:t>
            </a:r>
            <a:r>
              <a:rPr lang="nl-NL" sz="2400" dirty="0" smtClean="0"/>
              <a:t>C/</a:t>
            </a:r>
            <a:r>
              <a:rPr lang="nl-NL" sz="2400" baseline="30000" dirty="0" smtClean="0"/>
              <a:t>12</a:t>
            </a:r>
            <a:r>
              <a:rPr lang="nl-NL" sz="2400" dirty="0" smtClean="0"/>
              <a:t>C in de atmosfeer is constant. Wanneer men de verhouding vaststelt in een fossiel, kan de echte leeftijd vastgesteld worden</a:t>
            </a:r>
            <a:br>
              <a:rPr lang="nl-NL" sz="2400" dirty="0" smtClean="0"/>
            </a:br>
            <a:endParaRPr lang="nl-NL"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200" dirty="0" smtClean="0"/>
              <a:t>C14 </a:t>
            </a:r>
            <a:r>
              <a:rPr lang="en-US" sz="3200" dirty="0" err="1" smtClean="0"/>
              <a:t>vorming</a:t>
            </a:r>
            <a:r>
              <a:rPr lang="en-US" sz="3200" dirty="0" smtClean="0"/>
              <a:t> en </a:t>
            </a:r>
            <a:r>
              <a:rPr lang="en-US" sz="3200" dirty="0" err="1" smtClean="0"/>
              <a:t>afbraak</a:t>
            </a:r>
            <a:r>
              <a:rPr lang="en-US" sz="3200" dirty="0" smtClean="0"/>
              <a:t>  </a:t>
            </a:r>
            <a:endParaRPr lang="nl-NL" sz="3200"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878898" y="1340768"/>
            <a:ext cx="7437518" cy="5079874"/>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en-US" sz="3200" dirty="0" smtClean="0"/>
              <a:t>C14 </a:t>
            </a:r>
            <a:r>
              <a:rPr lang="en-US" sz="3200" dirty="0" err="1" smtClean="0"/>
              <a:t>methode</a:t>
            </a:r>
            <a:r>
              <a:rPr lang="en-US" sz="3200" dirty="0" smtClean="0"/>
              <a:t>   </a:t>
            </a:r>
            <a:r>
              <a:rPr lang="en-US" sz="3200" dirty="0" err="1" smtClean="0"/>
              <a:t>halfwaardetijd</a:t>
            </a:r>
            <a:endParaRPr lang="nl-NL" sz="3200" dirty="0"/>
          </a:p>
        </p:txBody>
      </p:sp>
      <p:sp>
        <p:nvSpPr>
          <p:cNvPr id="3" name="Tijdelijke aanduiding voor inhoud 2"/>
          <p:cNvSpPr>
            <a:spLocks noGrp="1"/>
          </p:cNvSpPr>
          <p:nvPr>
            <p:ph idx="1"/>
          </p:nvPr>
        </p:nvSpPr>
        <p:spPr>
          <a:xfrm>
            <a:off x="457200" y="980728"/>
            <a:ext cx="8229600" cy="5145435"/>
          </a:xfrm>
        </p:spPr>
        <p:txBody>
          <a:bodyPr>
            <a:normAutofit lnSpcReduction="10000"/>
          </a:bodyPr>
          <a:lstStyle/>
          <a:p>
            <a:r>
              <a:rPr lang="nl-NL" sz="2400" b="1" dirty="0" smtClean="0"/>
              <a:t>Verval</a:t>
            </a:r>
          </a:p>
          <a:p>
            <a:r>
              <a:rPr lang="nl-NL" sz="2400" dirty="0" smtClean="0"/>
              <a:t>C14 is anders dan gewone koolstof. Het wordt gemaakt wanneer straling de atmosfeer raakt. Zonlicht raakt de atmosfeer en raakt daarmee ook stikstof. In het </a:t>
            </a:r>
            <a:r>
              <a:rPr lang="nl-NL" sz="2400" i="1" dirty="0" smtClean="0"/>
              <a:t>periodiek systeem</a:t>
            </a:r>
            <a:r>
              <a:rPr lang="nl-NL" sz="2400" dirty="0" smtClean="0"/>
              <a:t> liggen stikstof en koolstof naast elkaar. Zodra zonlicht tegen stikstof aan knalt, slaat het wat dingen er af en wordt het C14</a:t>
            </a:r>
          </a:p>
          <a:p>
            <a:r>
              <a:rPr lang="nl-NL" sz="2400" dirty="0" smtClean="0"/>
              <a:t>Het C14 is onstabiel. Het wil uit deze vorm en valt daardoor na verloop van tijd uit elkaar terug tot stikstof (N14). Het duurt ongeveer 5730 jaar voordat de helft van C14 terug is vervallen tot stikstof. Vervolgens duurt het weer 5730 tot weer de helft van het restant is vervallen, dan weer 5730 jaar voor daar weer de helft van vervalt enzovoorts. De tijdsduur om de helft van de hoeveelheid te laten vervallen heet de halfwaardetijd.</a:t>
            </a:r>
            <a:endParaRPr lang="nl-NL"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62074"/>
          </a:xfrm>
        </p:spPr>
        <p:txBody>
          <a:bodyPr>
            <a:normAutofit fontScale="90000"/>
          </a:bodyPr>
          <a:lstStyle/>
          <a:p>
            <a:r>
              <a:rPr lang="nl-NL" sz="3200" b="1" dirty="0" smtClean="0"/>
              <a:t>43.7.3. Wat vertellen fossielen?</a:t>
            </a:r>
            <a:endParaRPr lang="nl-NL" sz="3200" dirty="0"/>
          </a:p>
        </p:txBody>
      </p:sp>
      <p:pic>
        <p:nvPicPr>
          <p:cNvPr id="4" name="Tijdelijke aanduiding voor inhoud 3" descr="ONTWIKKELING LEVEN OP AARDE.jpg"/>
          <p:cNvPicPr>
            <a:picLocks noGrp="1" noChangeAspect="1"/>
          </p:cNvPicPr>
          <p:nvPr>
            <p:ph idx="1"/>
          </p:nvPr>
        </p:nvPicPr>
        <p:blipFill>
          <a:blip r:embed="rId2" cstate="print"/>
          <a:stretch>
            <a:fillRect/>
          </a:stretch>
        </p:blipFill>
        <p:spPr>
          <a:xfrm>
            <a:off x="1763688" y="836712"/>
            <a:ext cx="5472608" cy="6021288"/>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DNA-onderzoek</a:t>
            </a:r>
            <a:endParaRPr lang="nl-NL" sz="3200" dirty="0"/>
          </a:p>
        </p:txBody>
      </p:sp>
      <p:sp>
        <p:nvSpPr>
          <p:cNvPr id="3" name="Tijdelijke aanduiding voor inhoud 2"/>
          <p:cNvSpPr>
            <a:spLocks noGrp="1"/>
          </p:cNvSpPr>
          <p:nvPr>
            <p:ph idx="1"/>
          </p:nvPr>
        </p:nvSpPr>
        <p:spPr>
          <a:xfrm>
            <a:off x="457200" y="1052736"/>
            <a:ext cx="8229600" cy="5544616"/>
          </a:xfrm>
        </p:spPr>
        <p:txBody>
          <a:bodyPr>
            <a:normAutofit lnSpcReduction="10000"/>
          </a:bodyPr>
          <a:lstStyle/>
          <a:p>
            <a:r>
              <a:rPr lang="nl-NL" sz="2400" dirty="0" smtClean="0"/>
              <a:t>Omdat DNA altijd bloot staat aan kleine veranderingen, mutaties, die met een zekere regelmaat plaatsvinden, kan de mate van verwantschap afgeleid worden uit de verschillen en overeenkomsten van het DNA van soorten. Hoe langer geleden de laatste gezamenlijke voorouder leefde, hoe meer verschillen. Zo is het DNA van mensen voor 98,6% gelijk aan dat van de chimpansees, en nog altijd voor 96% aan dat van muizen. Op deze manier kan een stamboom worden afgeleid, die in gevallen, waar wel voldoende fossielen van gevonden zijn, wonderwel overeenkomt met de fossiele stamboom. Dit maakt deze methode erg betrouwbaar.</a:t>
            </a:r>
          </a:p>
          <a:p>
            <a:endParaRPr lang="en-US" sz="2400" dirty="0" smtClean="0"/>
          </a:p>
          <a:p>
            <a:r>
              <a:rPr lang="en-US" sz="2400" dirty="0" smtClean="0"/>
              <a:t>2 min 32  GENEN BIJ DE FRUITVLIEG</a:t>
            </a:r>
          </a:p>
          <a:p>
            <a:r>
              <a:rPr lang="nl-NL" sz="2400" dirty="0" smtClean="0">
                <a:hlinkClick r:id="rId2"/>
              </a:rPr>
              <a:t>http://www.schooltv.nl/video/genetica-genen-bij-de-fruitvlieg/</a:t>
            </a:r>
            <a:endParaRPr lang="nl-NL" sz="2400" dirty="0" smtClean="0"/>
          </a:p>
          <a:p>
            <a:endParaRPr lang="nl-NL"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Evolutie </a:t>
            </a:r>
            <a:r>
              <a:rPr lang="nl-NL" sz="3200" b="1" dirty="0" smtClean="0"/>
              <a:t>1</a:t>
            </a:r>
            <a:endParaRPr lang="nl-NL" sz="3200" dirty="0"/>
          </a:p>
        </p:txBody>
      </p:sp>
      <p:sp>
        <p:nvSpPr>
          <p:cNvPr id="3" name="Tijdelijke aanduiding voor inhoud 2"/>
          <p:cNvSpPr>
            <a:spLocks noGrp="1"/>
          </p:cNvSpPr>
          <p:nvPr>
            <p:ph idx="1"/>
          </p:nvPr>
        </p:nvSpPr>
        <p:spPr>
          <a:xfrm>
            <a:off x="457200" y="1196752"/>
            <a:ext cx="8229600" cy="5256584"/>
          </a:xfrm>
        </p:spPr>
        <p:txBody>
          <a:bodyPr>
            <a:normAutofit/>
          </a:bodyPr>
          <a:lstStyle/>
          <a:p>
            <a:r>
              <a:rPr lang="nl-NL" sz="2400" dirty="0" smtClean="0"/>
              <a:t>Darwin begreep als een van de eerste wetenschappers dat de ontwikkeling van het leven op aarde verklaard kan worden door wat hij bij die </a:t>
            </a:r>
            <a:r>
              <a:rPr lang="nl-NL" sz="2400" dirty="0" smtClean="0">
                <a:hlinkClick r:id="rId2"/>
              </a:rPr>
              <a:t>vinken</a:t>
            </a:r>
            <a:r>
              <a:rPr lang="nl-NL" sz="2400" dirty="0" smtClean="0"/>
              <a:t> had gezien. </a:t>
            </a:r>
          </a:p>
          <a:p>
            <a:pPr>
              <a:buNone/>
            </a:pPr>
            <a:endParaRPr lang="nl-NL" sz="2400" dirty="0" smtClean="0"/>
          </a:p>
          <a:p>
            <a:r>
              <a:rPr lang="nl-NL" sz="2400" dirty="0" smtClean="0"/>
              <a:t>Variatie binnen een soort kan leiden tot verschillen, vooral als de populaties van elkaar geïsoleerd raken. Doordat dit op aarde voortdurend gebeurde - en nog steeds gebeurt -, zijn er steeds nieuwe soorten ontstaan, maar ook veel soorten verdwenen. </a:t>
            </a:r>
          </a:p>
          <a:p>
            <a:pPr>
              <a:buNone/>
            </a:pPr>
            <a:endParaRPr lang="nl-NL" sz="2400" dirty="0" smtClean="0"/>
          </a:p>
          <a:p>
            <a:r>
              <a:rPr lang="nl-NL" sz="2400" dirty="0" smtClean="0"/>
              <a:t>Omdat de </a:t>
            </a:r>
            <a:r>
              <a:rPr lang="nl-NL" sz="2400" b="1" dirty="0" smtClean="0"/>
              <a:t>evolutie</a:t>
            </a:r>
            <a:r>
              <a:rPr lang="nl-NL" sz="2400" dirty="0" smtClean="0"/>
              <a:t> meestal heel langzaam gaat, zien we er om ons heen niet veel van.</a:t>
            </a:r>
            <a:endParaRPr lang="nl-NL"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43.7.5. Bouwplannen vergelijken</a:t>
            </a:r>
            <a:endParaRPr lang="nl-NL" sz="3200" dirty="0"/>
          </a:p>
        </p:txBody>
      </p:sp>
      <p:sp>
        <p:nvSpPr>
          <p:cNvPr id="3" name="Tijdelijke aanduiding voor inhoud 2"/>
          <p:cNvSpPr>
            <a:spLocks noGrp="1"/>
          </p:cNvSpPr>
          <p:nvPr>
            <p:ph idx="1"/>
          </p:nvPr>
        </p:nvSpPr>
        <p:spPr>
          <a:xfrm>
            <a:off x="457200" y="980728"/>
            <a:ext cx="8229600" cy="5544616"/>
          </a:xfrm>
        </p:spPr>
        <p:txBody>
          <a:bodyPr>
            <a:normAutofit fontScale="92500"/>
          </a:bodyPr>
          <a:lstStyle/>
          <a:p>
            <a:r>
              <a:rPr lang="nl-NL" sz="2800" dirty="0" smtClean="0"/>
              <a:t>Dat soorten zich in de loop van de tijd uit een gemeenschappelijke voorouder hebben gevormd, is aan te tonen door de overeenkomsten (en verschillen) in bouwplannen. Zo hebben alle gewervelde dieren een zelfde bouwplan met wervelkolom, ribben, schedel en vier ledematen.  </a:t>
            </a:r>
            <a:br>
              <a:rPr lang="nl-NL" sz="2800" dirty="0" smtClean="0"/>
            </a:br>
            <a:r>
              <a:rPr lang="nl-NL" sz="2800" dirty="0" smtClean="0"/>
              <a:t>Hier komt het onderzoek naar </a:t>
            </a:r>
            <a:r>
              <a:rPr lang="nl-NL" sz="2800" dirty="0" smtClean="0">
                <a:hlinkClick r:id="rId2"/>
              </a:rPr>
              <a:t>homologe organen</a:t>
            </a:r>
            <a:r>
              <a:rPr lang="nl-NL" sz="2800" dirty="0" smtClean="0"/>
              <a:t> weer om de hoek kijken. De bouw van homologe organen, zoals voorpoten, vleugels en vinnen van walvissen, is dezelfde, doordat al deze dieren afstammen van dezelfde </a:t>
            </a:r>
            <a:r>
              <a:rPr lang="nl-NL" sz="2800" dirty="0" err="1" smtClean="0"/>
              <a:t>oer-gewervelden</a:t>
            </a:r>
            <a:endParaRPr lang="nl-NL" sz="2800" dirty="0" smtClean="0"/>
          </a:p>
          <a:p>
            <a:endParaRPr lang="nl-NL" sz="2800" i="1" dirty="0" smtClean="0"/>
          </a:p>
          <a:p>
            <a:r>
              <a:rPr lang="nl-NL" sz="2800" i="1" dirty="0" smtClean="0"/>
              <a:t>Evolutie van het paard (bron: kennislink)</a:t>
            </a:r>
            <a:endParaRPr lang="nl-NL" sz="2800" dirty="0"/>
          </a:p>
        </p:txBody>
      </p:sp>
      <p:pic>
        <p:nvPicPr>
          <p:cNvPr id="4" name="Afbeelding 3" descr="evolutie van het paard.jpg"/>
          <p:cNvPicPr>
            <a:picLocks noChangeAspect="1"/>
          </p:cNvPicPr>
          <p:nvPr/>
        </p:nvPicPr>
        <p:blipFill>
          <a:blip r:embed="rId3" cstate="print"/>
          <a:stretch>
            <a:fillRect/>
          </a:stretch>
        </p:blipFill>
        <p:spPr>
          <a:xfrm>
            <a:off x="1835696" y="116632"/>
            <a:ext cx="5544615" cy="6480720"/>
          </a:xfrm>
          <a:prstGeom prst="rect">
            <a:avLst/>
          </a:prstGeom>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fontScale="90000"/>
          </a:bodyPr>
          <a:lstStyle/>
          <a:p>
            <a:r>
              <a:rPr lang="nl-NL" sz="3200" b="1" dirty="0" smtClean="0"/>
              <a:t>43.7.6. Andere opvattingen</a:t>
            </a:r>
            <a:br>
              <a:rPr lang="nl-NL" sz="3200" b="1" dirty="0" smtClean="0"/>
            </a:br>
            <a:r>
              <a:rPr lang="nl-NL" sz="3200" b="1" dirty="0" smtClean="0"/>
              <a:t>“</a:t>
            </a:r>
            <a:r>
              <a:rPr lang="nl-NL" sz="3200" b="1" dirty="0" err="1" smtClean="0"/>
              <a:t>Generatio</a:t>
            </a:r>
            <a:r>
              <a:rPr lang="nl-NL" sz="3200" b="1" dirty="0" smtClean="0"/>
              <a:t> </a:t>
            </a:r>
            <a:r>
              <a:rPr lang="nl-NL" sz="3200" b="1" dirty="0" err="1" smtClean="0"/>
              <a:t>spontanae</a:t>
            </a:r>
            <a:r>
              <a:rPr lang="nl-NL" sz="3200" b="1" dirty="0" smtClean="0"/>
              <a:t>”</a:t>
            </a:r>
            <a:endParaRPr lang="nl-NL" sz="3200" dirty="0"/>
          </a:p>
        </p:txBody>
      </p:sp>
      <p:sp>
        <p:nvSpPr>
          <p:cNvPr id="3" name="Tijdelijke aanduiding voor inhoud 2"/>
          <p:cNvSpPr>
            <a:spLocks noGrp="1"/>
          </p:cNvSpPr>
          <p:nvPr>
            <p:ph idx="1"/>
          </p:nvPr>
        </p:nvSpPr>
        <p:spPr>
          <a:xfrm>
            <a:off x="457200" y="908720"/>
            <a:ext cx="8229600" cy="5688632"/>
          </a:xfrm>
        </p:spPr>
        <p:txBody>
          <a:bodyPr>
            <a:normAutofit/>
          </a:bodyPr>
          <a:lstStyle/>
          <a:p>
            <a:pPr fontAlgn="t"/>
            <a:r>
              <a:rPr lang="nl-NL" sz="2400" dirty="0" smtClean="0"/>
              <a:t>Meer dan tweeduizend jaar geleden waren er in Griekenland al mensen die uit de overeenkomsten van dieren begrepen dat er afstamming van en verwantschap tussen soorten moesten zijn. Maar tot in de negentiende eeuw heerste de algemene opvatting dat de aarde met alle levende wezens geschapen was, zoals in het eerste </a:t>
            </a:r>
            <a:r>
              <a:rPr lang="nl-NL" sz="2400" dirty="0" err="1" smtClean="0"/>
              <a:t>bijbelboek</a:t>
            </a:r>
            <a:r>
              <a:rPr lang="nl-NL" sz="2400" dirty="0" smtClean="0"/>
              <a:t> wordt beschreven.</a:t>
            </a:r>
          </a:p>
          <a:p>
            <a:pPr fontAlgn="t"/>
            <a:r>
              <a:rPr lang="nl-NL" sz="2400" dirty="0" smtClean="0"/>
              <a:t>Ook dacht men dat kleine organismen, zoals wormen en muizen, vanzelf konden ontstaan uit niet-levend materiaal. Op dode dieren verschijnen immers ’vanzelf’ vliegenmaden, op oude lappen in een rommelhoek zitten plotseling muizen. Dit noemde men </a:t>
            </a:r>
            <a:r>
              <a:rPr lang="nl-NL" sz="2400" b="1" dirty="0" smtClean="0"/>
              <a:t>’spontane generatie</a:t>
            </a:r>
            <a:r>
              <a:rPr lang="nl-NL" sz="2400" dirty="0" smtClean="0"/>
              <a:t>’. Pasteur (1822-1895) bewees in de negentiende eeuw dat dit nooit gebeurde als er geen vliegen of muizen bij konden komen. Zelfs </a:t>
            </a:r>
            <a:r>
              <a:rPr lang="nl-NL" sz="2400" dirty="0" err="1" smtClean="0"/>
              <a:t>eencelligen</a:t>
            </a:r>
            <a:r>
              <a:rPr lang="nl-NL" sz="2400" dirty="0" smtClean="0"/>
              <a:t> verschijnen niet uit het niets.</a:t>
            </a:r>
          </a:p>
          <a:p>
            <a:endParaRPr lang="nl-NL"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62074"/>
          </a:xfrm>
        </p:spPr>
        <p:txBody>
          <a:bodyPr>
            <a:normAutofit fontScale="90000"/>
          </a:bodyPr>
          <a:lstStyle/>
          <a:p>
            <a:r>
              <a:rPr lang="nl-NL" sz="3200" b="1" dirty="0" smtClean="0"/>
              <a:t>43.8. Evolutie van de mens</a:t>
            </a:r>
            <a:endParaRPr lang="nl-NL" sz="3200" dirty="0"/>
          </a:p>
        </p:txBody>
      </p:sp>
      <p:sp>
        <p:nvSpPr>
          <p:cNvPr id="3" name="Tijdelijke aanduiding voor inhoud 2"/>
          <p:cNvSpPr>
            <a:spLocks noGrp="1"/>
          </p:cNvSpPr>
          <p:nvPr>
            <p:ph idx="1"/>
          </p:nvPr>
        </p:nvSpPr>
        <p:spPr>
          <a:xfrm>
            <a:off x="457200" y="908720"/>
            <a:ext cx="8229600" cy="5688632"/>
          </a:xfrm>
        </p:spPr>
        <p:txBody>
          <a:bodyPr>
            <a:normAutofit lnSpcReduction="10000"/>
          </a:bodyPr>
          <a:lstStyle/>
          <a:p>
            <a:r>
              <a:rPr lang="nl-NL" sz="2400" dirty="0" smtClean="0"/>
              <a:t>Sinds het verschijnen van </a:t>
            </a:r>
            <a:r>
              <a:rPr lang="nl-NL" sz="2400" dirty="0" err="1" smtClean="0"/>
              <a:t>Darwins</a:t>
            </a:r>
            <a:r>
              <a:rPr lang="nl-NL" sz="2400" dirty="0" smtClean="0"/>
              <a:t> </a:t>
            </a:r>
            <a:r>
              <a:rPr lang="nl-NL" sz="2400" i="1" dirty="0" smtClean="0"/>
              <a:t>'The </a:t>
            </a:r>
            <a:r>
              <a:rPr lang="nl-NL" sz="2400" i="1" dirty="0" err="1" smtClean="0"/>
              <a:t>Origin</a:t>
            </a:r>
            <a:r>
              <a:rPr lang="nl-NL" sz="2400" i="1" dirty="0" smtClean="0"/>
              <a:t> of Species' </a:t>
            </a:r>
            <a:r>
              <a:rPr lang="nl-NL" sz="2400" dirty="0" smtClean="0"/>
              <a:t>(1859) en later </a:t>
            </a:r>
            <a:r>
              <a:rPr lang="nl-NL" sz="2400" i="1" dirty="0" smtClean="0"/>
              <a:t>''The </a:t>
            </a:r>
            <a:r>
              <a:rPr lang="nl-NL" sz="2400" i="1" dirty="0" err="1" smtClean="0"/>
              <a:t>Descent</a:t>
            </a:r>
            <a:r>
              <a:rPr lang="nl-NL" sz="2400" i="1" dirty="0" smtClean="0"/>
              <a:t> of Man' </a:t>
            </a:r>
            <a:r>
              <a:rPr lang="nl-NL" sz="2400" dirty="0" smtClean="0"/>
              <a:t>(1871) zijn mensen op zoek gegaan naar de </a:t>
            </a:r>
            <a:r>
              <a:rPr lang="nl-NL" sz="2400" b="1" dirty="0" smtClean="0"/>
              <a:t>missing link</a:t>
            </a:r>
            <a:r>
              <a:rPr lang="nl-NL" sz="2400" dirty="0" smtClean="0"/>
              <a:t>, de schakel tussen dier en mens die het werkelijke bewijs zou vormen dat de mens van dieren afstamt. </a:t>
            </a:r>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r>
              <a:rPr lang="nl-NL" sz="2400" i="1" dirty="0" smtClean="0"/>
              <a:t>Overzicht van de evolutie van de mens; er zijn nog veel vraagtekens...</a:t>
            </a:r>
            <a:endParaRPr lang="nl-NL" sz="2400" dirty="0"/>
          </a:p>
        </p:txBody>
      </p:sp>
      <p:pic>
        <p:nvPicPr>
          <p:cNvPr id="4" name="Afbeelding 3" descr="evolutie van de mens.jpg"/>
          <p:cNvPicPr>
            <a:picLocks noChangeAspect="1"/>
          </p:cNvPicPr>
          <p:nvPr/>
        </p:nvPicPr>
        <p:blipFill>
          <a:blip r:embed="rId2" cstate="print"/>
          <a:stretch>
            <a:fillRect/>
          </a:stretch>
        </p:blipFill>
        <p:spPr>
          <a:xfrm>
            <a:off x="1763687" y="0"/>
            <a:ext cx="5904657" cy="6858000"/>
          </a:xfrm>
          <a:prstGeom prst="rect">
            <a:avLst/>
          </a:prstGeom>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a:bodyPr>
          <a:lstStyle/>
          <a:p>
            <a:r>
              <a:rPr lang="en-US" sz="2800" b="1" dirty="0" err="1"/>
              <a:t>Geschiedenis</a:t>
            </a:r>
            <a:r>
              <a:rPr lang="en-US" sz="2800" b="1" dirty="0"/>
              <a:t> van </a:t>
            </a:r>
            <a:r>
              <a:rPr lang="en-US" sz="2800" b="1" dirty="0" err="1" smtClean="0"/>
              <a:t>ontstaan</a:t>
            </a:r>
            <a:r>
              <a:rPr lang="en-US" sz="2800" b="1" dirty="0" smtClean="0"/>
              <a:t> van het </a:t>
            </a:r>
            <a:r>
              <a:rPr lang="en-US" sz="2800" b="1" dirty="0" err="1"/>
              <a:t>leven</a:t>
            </a:r>
            <a:r>
              <a:rPr lang="en-US" sz="2800" b="1" dirty="0"/>
              <a:t> op </a:t>
            </a:r>
            <a:r>
              <a:rPr lang="en-US" sz="2800" b="1" dirty="0" err="1"/>
              <a:t>aarde</a:t>
            </a:r>
            <a:endParaRPr lang="nl-NL" sz="2800" b="1" dirty="0"/>
          </a:p>
        </p:txBody>
      </p:sp>
      <p:sp>
        <p:nvSpPr>
          <p:cNvPr id="37891" name="Rectangle 3"/>
          <p:cNvSpPr>
            <a:spLocks noGrp="1" noChangeArrowheads="1"/>
          </p:cNvSpPr>
          <p:nvPr>
            <p:ph type="body" idx="1"/>
          </p:nvPr>
        </p:nvSpPr>
        <p:spPr/>
        <p:txBody>
          <a:bodyPr/>
          <a:lstStyle/>
          <a:p>
            <a:pPr>
              <a:lnSpc>
                <a:spcPct val="90000"/>
              </a:lnSpc>
              <a:buNone/>
            </a:pPr>
            <a:endParaRPr lang="en-US" sz="2400" dirty="0"/>
          </a:p>
          <a:p>
            <a:pPr>
              <a:lnSpc>
                <a:spcPct val="90000"/>
              </a:lnSpc>
            </a:pPr>
            <a:r>
              <a:rPr lang="en-US" sz="2800" b="1" dirty="0" err="1"/>
              <a:t>Endosymbiosetheorie</a:t>
            </a:r>
            <a:r>
              <a:rPr lang="en-US" sz="2400" dirty="0"/>
              <a:t> (</a:t>
            </a:r>
            <a:r>
              <a:rPr lang="en-US" sz="2400" dirty="0" err="1"/>
              <a:t>vrijlevende</a:t>
            </a:r>
            <a:r>
              <a:rPr lang="en-US" sz="2400" dirty="0"/>
              <a:t> </a:t>
            </a:r>
            <a:r>
              <a:rPr lang="en-US" sz="2400" dirty="0" err="1"/>
              <a:t>bacterien</a:t>
            </a:r>
            <a:r>
              <a:rPr lang="en-US" sz="2400" dirty="0"/>
              <a:t> </a:t>
            </a:r>
            <a:r>
              <a:rPr lang="en-US" sz="2400" dirty="0" err="1"/>
              <a:t>zouden</a:t>
            </a:r>
            <a:r>
              <a:rPr lang="en-US" sz="2400" dirty="0"/>
              <a:t> </a:t>
            </a:r>
            <a:r>
              <a:rPr lang="en-US" sz="2400" dirty="0" err="1"/>
              <a:t>als</a:t>
            </a:r>
            <a:r>
              <a:rPr lang="en-US" sz="2400" dirty="0"/>
              <a:t> </a:t>
            </a:r>
            <a:r>
              <a:rPr lang="en-US" sz="2400" dirty="0" err="1"/>
              <a:t>organellen</a:t>
            </a:r>
            <a:r>
              <a:rPr lang="en-US" sz="2400" dirty="0"/>
              <a:t> in </a:t>
            </a:r>
            <a:r>
              <a:rPr lang="en-US" sz="2400" dirty="0" err="1"/>
              <a:t>andere</a:t>
            </a:r>
            <a:r>
              <a:rPr lang="en-US" sz="2400" dirty="0"/>
              <a:t> </a:t>
            </a:r>
            <a:r>
              <a:rPr lang="en-US" sz="2400" dirty="0" err="1"/>
              <a:t>cellen</a:t>
            </a:r>
            <a:r>
              <a:rPr lang="en-US" sz="2400" dirty="0"/>
              <a:t> </a:t>
            </a:r>
            <a:r>
              <a:rPr lang="en-US" sz="2400" dirty="0" err="1"/>
              <a:t>zijn</a:t>
            </a:r>
            <a:r>
              <a:rPr lang="en-US" sz="2400" dirty="0"/>
              <a:t> </a:t>
            </a:r>
            <a:r>
              <a:rPr lang="en-US" sz="2400" dirty="0" err="1"/>
              <a:t>gaan</a:t>
            </a:r>
            <a:r>
              <a:rPr lang="en-US" sz="2400" dirty="0"/>
              <a:t> </a:t>
            </a:r>
            <a:r>
              <a:rPr lang="en-US" sz="2400" dirty="0" err="1"/>
              <a:t>leven</a:t>
            </a:r>
            <a:r>
              <a:rPr lang="en-US" sz="2400" dirty="0"/>
              <a:t>)</a:t>
            </a:r>
          </a:p>
          <a:p>
            <a:pPr>
              <a:lnSpc>
                <a:spcPct val="90000"/>
              </a:lnSpc>
            </a:pPr>
            <a:r>
              <a:rPr lang="en-US" sz="2400" dirty="0" err="1"/>
              <a:t>Voorbeelden</a:t>
            </a:r>
            <a:r>
              <a:rPr lang="en-US" sz="2400" dirty="0"/>
              <a:t>: </a:t>
            </a:r>
          </a:p>
          <a:p>
            <a:pPr>
              <a:lnSpc>
                <a:spcPct val="90000"/>
              </a:lnSpc>
            </a:pPr>
            <a:r>
              <a:rPr lang="en-US" sz="2400" dirty="0"/>
              <a:t>1. </a:t>
            </a:r>
            <a:r>
              <a:rPr lang="en-US" sz="2400" dirty="0" err="1"/>
              <a:t>Uit</a:t>
            </a:r>
            <a:r>
              <a:rPr lang="en-US" sz="2400" dirty="0"/>
              <a:t> </a:t>
            </a:r>
            <a:r>
              <a:rPr lang="en-US" sz="2400" dirty="0" err="1"/>
              <a:t>cyanobacterien</a:t>
            </a:r>
            <a:r>
              <a:rPr lang="en-US" sz="2400" dirty="0"/>
              <a:t> </a:t>
            </a:r>
            <a:r>
              <a:rPr lang="en-US" sz="2400" dirty="0" err="1"/>
              <a:t>zouden</a:t>
            </a:r>
            <a:r>
              <a:rPr lang="en-US" sz="2400" dirty="0"/>
              <a:t> </a:t>
            </a:r>
            <a:r>
              <a:rPr lang="en-US" sz="2400" dirty="0" err="1"/>
              <a:t>chloroplasten</a:t>
            </a:r>
            <a:r>
              <a:rPr lang="en-US" sz="2400" dirty="0"/>
              <a:t> </a:t>
            </a:r>
            <a:r>
              <a:rPr lang="en-US" sz="2400" dirty="0" err="1"/>
              <a:t>zijn</a:t>
            </a:r>
            <a:r>
              <a:rPr lang="en-US" sz="2400" dirty="0"/>
              <a:t> </a:t>
            </a:r>
            <a:r>
              <a:rPr lang="en-US" sz="2400" dirty="0" err="1"/>
              <a:t>ontstaan</a:t>
            </a:r>
            <a:endParaRPr lang="en-US" sz="2400" dirty="0"/>
          </a:p>
          <a:p>
            <a:pPr>
              <a:lnSpc>
                <a:spcPct val="90000"/>
              </a:lnSpc>
            </a:pPr>
            <a:r>
              <a:rPr lang="en-US" sz="2400" dirty="0"/>
              <a:t>2. </a:t>
            </a:r>
            <a:r>
              <a:rPr lang="en-US" sz="2400" dirty="0" err="1"/>
              <a:t>Mitochondrien</a:t>
            </a:r>
            <a:r>
              <a:rPr lang="en-US" sz="2400" dirty="0"/>
              <a:t> </a:t>
            </a:r>
            <a:r>
              <a:rPr lang="en-US" sz="2400" dirty="0" err="1"/>
              <a:t>zouden</a:t>
            </a:r>
            <a:r>
              <a:rPr lang="en-US" sz="2400" dirty="0"/>
              <a:t> </a:t>
            </a:r>
            <a:r>
              <a:rPr lang="en-US" sz="2400" dirty="0" err="1"/>
              <a:t>zijn</a:t>
            </a:r>
            <a:r>
              <a:rPr lang="en-US" sz="2400" dirty="0"/>
              <a:t> </a:t>
            </a:r>
            <a:r>
              <a:rPr lang="en-US" sz="2400" dirty="0" err="1"/>
              <a:t>ontstaan</a:t>
            </a:r>
            <a:r>
              <a:rPr lang="en-US" sz="2400" dirty="0"/>
              <a:t> </a:t>
            </a:r>
            <a:r>
              <a:rPr lang="en-US" sz="2400" dirty="0" err="1"/>
              <a:t>uit</a:t>
            </a:r>
            <a:r>
              <a:rPr lang="en-US" sz="2400" dirty="0"/>
              <a:t> </a:t>
            </a:r>
          </a:p>
          <a:p>
            <a:pPr>
              <a:lnSpc>
                <a:spcPct val="90000"/>
              </a:lnSpc>
              <a:buFontTx/>
              <a:buNone/>
            </a:pPr>
            <a:r>
              <a:rPr lang="en-US" sz="2400" dirty="0"/>
              <a:t>        </a:t>
            </a:r>
            <a:r>
              <a:rPr lang="en-US" sz="2400" dirty="0" err="1"/>
              <a:t>zuurstofverbruikende</a:t>
            </a:r>
            <a:r>
              <a:rPr lang="en-US" sz="2400" dirty="0"/>
              <a:t> </a:t>
            </a:r>
            <a:r>
              <a:rPr lang="en-US" sz="2400" dirty="0" err="1"/>
              <a:t>bacterien</a:t>
            </a:r>
            <a:r>
              <a:rPr lang="en-US" sz="2400" dirty="0"/>
              <a:t> (</a:t>
            </a:r>
            <a:r>
              <a:rPr lang="en-US" sz="2400" dirty="0" err="1"/>
              <a:t>mito’s</a:t>
            </a:r>
            <a:r>
              <a:rPr lang="en-US" sz="2400" dirty="0"/>
              <a:t> </a:t>
            </a:r>
            <a:r>
              <a:rPr lang="en-US" sz="2400" dirty="0" err="1"/>
              <a:t>kunnen</a:t>
            </a:r>
            <a:r>
              <a:rPr lang="en-US" sz="2400" dirty="0"/>
              <a:t> </a:t>
            </a:r>
            <a:r>
              <a:rPr lang="en-US" sz="2400" dirty="0" err="1"/>
              <a:t>zich</a:t>
            </a:r>
            <a:r>
              <a:rPr lang="en-US" sz="2400" dirty="0"/>
              <a:t> </a:t>
            </a:r>
          </a:p>
          <a:p>
            <a:pPr>
              <a:lnSpc>
                <a:spcPct val="90000"/>
              </a:lnSpc>
              <a:buFontTx/>
              <a:buNone/>
            </a:pPr>
            <a:r>
              <a:rPr lang="en-US" sz="2400" dirty="0"/>
              <a:t>        </a:t>
            </a:r>
            <a:r>
              <a:rPr lang="en-US" sz="2400" dirty="0" err="1"/>
              <a:t>zelfstandig</a:t>
            </a:r>
            <a:r>
              <a:rPr lang="en-US" sz="2400" dirty="0"/>
              <a:t> </a:t>
            </a:r>
            <a:r>
              <a:rPr lang="en-US" sz="2400" dirty="0" err="1"/>
              <a:t>delen</a:t>
            </a:r>
            <a:r>
              <a:rPr lang="en-US" sz="2400" dirty="0" smtClean="0"/>
              <a:t>)</a:t>
            </a:r>
          </a:p>
          <a:p>
            <a:pPr>
              <a:lnSpc>
                <a:spcPct val="90000"/>
              </a:lnSpc>
              <a:buFontTx/>
              <a:buNone/>
            </a:pPr>
            <a:endParaRPr lang="en-US" sz="2400" dirty="0" smtClean="0"/>
          </a:p>
          <a:p>
            <a:pPr>
              <a:lnSpc>
                <a:spcPct val="90000"/>
              </a:lnSpc>
              <a:buFontTx/>
              <a:buNone/>
            </a:pPr>
            <a:r>
              <a:rPr lang="en-US" sz="2400" b="1" dirty="0" smtClean="0"/>
              <a:t>Let op: </a:t>
            </a:r>
            <a:r>
              <a:rPr lang="en-US" sz="2400" b="1" dirty="0" err="1" smtClean="0"/>
              <a:t>prokaryoten</a:t>
            </a:r>
            <a:r>
              <a:rPr lang="en-US" sz="2400" b="1" dirty="0" smtClean="0"/>
              <a:t>: </a:t>
            </a:r>
            <a:r>
              <a:rPr lang="en-US" sz="2400" b="1" dirty="0" err="1" smtClean="0"/>
              <a:t>cellen</a:t>
            </a:r>
            <a:r>
              <a:rPr lang="en-US" sz="2400" b="1" dirty="0" smtClean="0"/>
              <a:t> </a:t>
            </a:r>
            <a:r>
              <a:rPr lang="en-US" sz="2400" b="1" dirty="0" err="1" smtClean="0"/>
              <a:t>zónder</a:t>
            </a:r>
            <a:r>
              <a:rPr lang="en-US" sz="2400" b="1" dirty="0" smtClean="0"/>
              <a:t> </a:t>
            </a:r>
            <a:r>
              <a:rPr lang="en-US" sz="2400" b="1" dirty="0" err="1" smtClean="0"/>
              <a:t>celkern</a:t>
            </a:r>
            <a:r>
              <a:rPr lang="en-US" sz="2400" b="1" dirty="0" smtClean="0"/>
              <a:t> (</a:t>
            </a:r>
            <a:r>
              <a:rPr lang="en-US" sz="2400" b="1" dirty="0" err="1" smtClean="0"/>
              <a:t>bacteriën</a:t>
            </a:r>
            <a:r>
              <a:rPr lang="en-US" sz="2400" b="1" dirty="0" smtClean="0"/>
              <a:t>)</a:t>
            </a:r>
          </a:p>
          <a:p>
            <a:pPr>
              <a:lnSpc>
                <a:spcPct val="90000"/>
              </a:lnSpc>
              <a:buFontTx/>
              <a:buNone/>
            </a:pPr>
            <a:r>
              <a:rPr lang="en-US" sz="2400" b="1" dirty="0" smtClean="0"/>
              <a:t>		</a:t>
            </a:r>
            <a:r>
              <a:rPr lang="en-US" sz="2400" b="1" dirty="0" err="1" smtClean="0"/>
              <a:t>eukaryoten</a:t>
            </a:r>
            <a:r>
              <a:rPr lang="en-US" sz="2400" b="1" dirty="0" smtClean="0"/>
              <a:t>: </a:t>
            </a:r>
            <a:r>
              <a:rPr lang="en-US" sz="2400" b="1" dirty="0" err="1" smtClean="0"/>
              <a:t>cellen</a:t>
            </a:r>
            <a:r>
              <a:rPr lang="en-US" sz="2400" b="1" dirty="0" smtClean="0"/>
              <a:t> </a:t>
            </a:r>
            <a:r>
              <a:rPr lang="en-US" sz="2400" b="1" dirty="0" err="1" smtClean="0"/>
              <a:t>mét</a:t>
            </a:r>
            <a:r>
              <a:rPr lang="en-US" sz="2400" b="1" dirty="0" smtClean="0"/>
              <a:t> </a:t>
            </a:r>
            <a:r>
              <a:rPr lang="en-US" sz="2400" b="1" dirty="0" err="1" smtClean="0"/>
              <a:t>celkern</a:t>
            </a:r>
            <a:endParaRPr lang="nl-NL" sz="24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200" dirty="0" err="1" smtClean="0"/>
              <a:t>Ontstaan</a:t>
            </a:r>
            <a:r>
              <a:rPr lang="en-US" sz="3200" dirty="0" smtClean="0"/>
              <a:t> </a:t>
            </a:r>
            <a:r>
              <a:rPr lang="en-US" sz="3200" dirty="0" err="1" smtClean="0"/>
              <a:t>heterotrofe</a:t>
            </a:r>
            <a:r>
              <a:rPr lang="en-US" sz="3200" dirty="0" smtClean="0"/>
              <a:t> </a:t>
            </a:r>
            <a:r>
              <a:rPr lang="en-US" sz="3200" dirty="0" err="1" smtClean="0"/>
              <a:t>eukaryoot</a:t>
            </a:r>
            <a:r>
              <a:rPr lang="en-US" sz="3200" dirty="0" smtClean="0"/>
              <a:t>: </a:t>
            </a:r>
            <a:r>
              <a:rPr lang="en-US" sz="3200" dirty="0" err="1" smtClean="0"/>
              <a:t>mitochondrium</a:t>
            </a:r>
            <a:endParaRPr lang="nl-NL" sz="3200"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2627784" y="1196752"/>
            <a:ext cx="3960440" cy="5544616"/>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2362274"/>
          </a:xfrm>
        </p:spPr>
        <p:txBody>
          <a:bodyPr>
            <a:normAutofit fontScale="90000"/>
          </a:bodyPr>
          <a:lstStyle/>
          <a:p>
            <a:r>
              <a:rPr lang="en-US" sz="3200" dirty="0" err="1" smtClean="0"/>
              <a:t>Ontstaan</a:t>
            </a:r>
            <a:r>
              <a:rPr lang="en-US" sz="3200" dirty="0" smtClean="0"/>
              <a:t> </a:t>
            </a:r>
            <a:r>
              <a:rPr lang="en-US" sz="3200" dirty="0" err="1" smtClean="0"/>
              <a:t>heterotrofe</a:t>
            </a:r>
            <a:r>
              <a:rPr lang="en-US" sz="3200" dirty="0" smtClean="0"/>
              <a:t> </a:t>
            </a:r>
            <a:r>
              <a:rPr lang="en-US" sz="3200" dirty="0" err="1" smtClean="0"/>
              <a:t>eukaryoot</a:t>
            </a:r>
            <a:r>
              <a:rPr lang="en-US" sz="3200" dirty="0" smtClean="0"/>
              <a:t>: </a:t>
            </a:r>
            <a:r>
              <a:rPr lang="en-US" sz="3200" dirty="0" err="1" smtClean="0"/>
              <a:t>bladgroenkorrel</a:t>
            </a:r>
            <a:r>
              <a:rPr lang="en-US" sz="3200" dirty="0" smtClean="0"/>
              <a:t> </a:t>
            </a:r>
            <a:r>
              <a:rPr lang="en-US" sz="3200" dirty="0" err="1" smtClean="0"/>
              <a:t>én</a:t>
            </a:r>
            <a:r>
              <a:rPr lang="en-US" sz="3200" dirty="0" smtClean="0"/>
              <a:t> </a:t>
            </a:r>
            <a:r>
              <a:rPr lang="en-US" sz="3200" dirty="0" err="1" smtClean="0"/>
              <a:t>mitochondrium</a:t>
            </a:r>
            <a:r>
              <a:rPr lang="en-US" sz="3200" dirty="0" smtClean="0"/>
              <a:t/>
            </a:r>
            <a:br>
              <a:rPr lang="en-US" sz="3200" dirty="0" smtClean="0"/>
            </a:br>
            <a:r>
              <a:rPr lang="nl-NL" sz="3200" dirty="0" smtClean="0"/>
              <a:t> Bekijk de </a:t>
            </a:r>
            <a:r>
              <a:rPr lang="nl-NL" sz="3200" dirty="0" smtClean="0">
                <a:hlinkClick r:id="rId2"/>
              </a:rPr>
              <a:t>animatie</a:t>
            </a:r>
            <a:r>
              <a:rPr lang="nl-NL" sz="3200" dirty="0" smtClean="0"/>
              <a:t> op </a:t>
            </a:r>
            <a:r>
              <a:rPr lang="nl-NL" sz="3200" dirty="0" err="1" smtClean="0"/>
              <a:t>Bioplek</a:t>
            </a:r>
            <a:r>
              <a:rPr lang="nl-NL" sz="3200" dirty="0" smtClean="0"/>
              <a:t> (klik </a:t>
            </a:r>
            <a:r>
              <a:rPr lang="nl-NL" sz="3200" dirty="0" smtClean="0">
                <a:hlinkClick r:id="rId3"/>
              </a:rPr>
              <a:t>hier</a:t>
            </a:r>
            <a:r>
              <a:rPr lang="nl-NL" sz="3200" dirty="0" smtClean="0"/>
              <a:t> voor de tablet of </a:t>
            </a:r>
            <a:r>
              <a:rPr lang="nl-NL" sz="3200" dirty="0" err="1" smtClean="0"/>
              <a:t>iPad</a:t>
            </a:r>
            <a:r>
              <a:rPr lang="nl-NL" sz="3200" dirty="0" smtClean="0"/>
              <a:t>). </a:t>
            </a:r>
            <a:r>
              <a:rPr lang="en-US" sz="3200" dirty="0" smtClean="0"/>
              <a:t/>
            </a:r>
            <a:br>
              <a:rPr lang="en-US" sz="3200" dirty="0" smtClean="0"/>
            </a:br>
            <a:endParaRPr lang="nl-NL" sz="3200" dirty="0"/>
          </a:p>
        </p:txBody>
      </p:sp>
      <p:pic>
        <p:nvPicPr>
          <p:cNvPr id="5122" name="Picture 2"/>
          <p:cNvPicPr>
            <a:picLocks noGrp="1" noChangeAspect="1" noChangeArrowheads="1"/>
          </p:cNvPicPr>
          <p:nvPr>
            <p:ph idx="1"/>
          </p:nvPr>
        </p:nvPicPr>
        <p:blipFill>
          <a:blip r:embed="rId4" cstate="print"/>
          <a:srcRect/>
          <a:stretch>
            <a:fillRect/>
          </a:stretch>
        </p:blipFill>
        <p:spPr bwMode="auto">
          <a:xfrm>
            <a:off x="467544" y="2636912"/>
            <a:ext cx="8250341" cy="3456384"/>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normAutofit/>
          </a:bodyPr>
          <a:lstStyle/>
          <a:p>
            <a:r>
              <a:rPr lang="nl-NL" sz="3200" b="1" dirty="0" smtClean="0"/>
              <a:t>Evolutie </a:t>
            </a:r>
            <a:r>
              <a:rPr lang="nl-NL" sz="3200" b="1" dirty="0" smtClean="0"/>
              <a:t>2</a:t>
            </a:r>
            <a:endParaRPr lang="nl-NL" sz="3200" dirty="0"/>
          </a:p>
        </p:txBody>
      </p:sp>
      <p:sp>
        <p:nvSpPr>
          <p:cNvPr id="3" name="Tijdelijke aanduiding voor inhoud 2"/>
          <p:cNvSpPr>
            <a:spLocks noGrp="1"/>
          </p:cNvSpPr>
          <p:nvPr>
            <p:ph idx="1"/>
          </p:nvPr>
        </p:nvSpPr>
        <p:spPr/>
        <p:txBody>
          <a:bodyPr/>
          <a:lstStyle/>
          <a:p>
            <a:pPr>
              <a:lnSpc>
                <a:spcPct val="90000"/>
              </a:lnSpc>
            </a:pPr>
            <a:r>
              <a:rPr lang="nl-NL" sz="2400" dirty="0" smtClean="0"/>
              <a:t>In </a:t>
            </a:r>
            <a:r>
              <a:rPr lang="nl-NL" sz="2400" dirty="0" err="1" smtClean="0"/>
              <a:t>Darwins</a:t>
            </a:r>
            <a:r>
              <a:rPr lang="nl-NL" sz="2400" dirty="0" smtClean="0"/>
              <a:t> tijd was er nog niets bekend over DNA, </a:t>
            </a:r>
            <a:r>
              <a:rPr lang="nl-NL" sz="2400" dirty="0" smtClean="0">
                <a:hlinkClick r:id="rId2"/>
              </a:rPr>
              <a:t>genen</a:t>
            </a:r>
            <a:r>
              <a:rPr lang="nl-NL" sz="2400" dirty="0" smtClean="0"/>
              <a:t> en </a:t>
            </a:r>
            <a:r>
              <a:rPr lang="nl-NL" sz="2400" dirty="0" smtClean="0">
                <a:hlinkClick r:id="rId3"/>
              </a:rPr>
              <a:t>mutaties</a:t>
            </a:r>
            <a:r>
              <a:rPr lang="nl-NL" sz="2400" dirty="0" smtClean="0"/>
              <a:t>. De oorzaak van de erfelijke veranderingen bleef dan ook een raadsel. </a:t>
            </a:r>
          </a:p>
          <a:p>
            <a:pPr>
              <a:lnSpc>
                <a:spcPct val="90000"/>
              </a:lnSpc>
              <a:buNone/>
            </a:pPr>
            <a:endParaRPr lang="nl-NL" sz="2400" dirty="0" smtClean="0"/>
          </a:p>
          <a:p>
            <a:pPr>
              <a:lnSpc>
                <a:spcPct val="90000"/>
              </a:lnSpc>
            </a:pPr>
            <a:r>
              <a:rPr lang="nl-NL" sz="2400" dirty="0" smtClean="0"/>
              <a:t>Lang na </a:t>
            </a:r>
            <a:r>
              <a:rPr lang="nl-NL" sz="2400" dirty="0" err="1" smtClean="0"/>
              <a:t>Darwins</a:t>
            </a:r>
            <a:r>
              <a:rPr lang="nl-NL" sz="2400" dirty="0" smtClean="0"/>
              <a:t> dood is duidelijk geworden hoe mutaties ontstaan. Daarom is er nu een goede verklaring voor de evolutie mogelijk. Deze is samen te vatten in vier punten:</a:t>
            </a:r>
          </a:p>
          <a:p>
            <a:pPr>
              <a:lnSpc>
                <a:spcPct val="90000"/>
              </a:lnSpc>
              <a:buNone/>
            </a:pPr>
            <a:endParaRPr lang="en-US" sz="2400" dirty="0" smtClean="0"/>
          </a:p>
          <a:p>
            <a:pPr>
              <a:lnSpc>
                <a:spcPct val="90000"/>
              </a:lnSpc>
            </a:pPr>
            <a:r>
              <a:rPr lang="en-US" sz="2400" dirty="0" err="1" smtClean="0"/>
              <a:t>Neodarwinistische</a:t>
            </a:r>
            <a:r>
              <a:rPr lang="en-US" sz="2400" dirty="0" smtClean="0"/>
              <a:t> </a:t>
            </a:r>
            <a:r>
              <a:rPr lang="en-US" sz="2400" dirty="0" err="1" smtClean="0"/>
              <a:t>evolutietheorie</a:t>
            </a:r>
            <a:r>
              <a:rPr lang="en-US" sz="2400" dirty="0" smtClean="0"/>
              <a:t> </a:t>
            </a:r>
            <a:r>
              <a:rPr lang="en-US" sz="2400" dirty="0" err="1" smtClean="0"/>
              <a:t>oftewel</a:t>
            </a:r>
            <a:r>
              <a:rPr lang="en-US" sz="2400" dirty="0" smtClean="0"/>
              <a:t> het </a:t>
            </a:r>
            <a:r>
              <a:rPr lang="en-US" sz="2400" dirty="0" err="1" smtClean="0"/>
              <a:t>neodarwinisme</a:t>
            </a:r>
            <a:r>
              <a:rPr lang="en-US" sz="2400" dirty="0" smtClean="0"/>
              <a:t> </a:t>
            </a:r>
            <a:r>
              <a:rPr lang="en-US" sz="2400" dirty="0" err="1" smtClean="0"/>
              <a:t>gaat</a:t>
            </a:r>
            <a:r>
              <a:rPr lang="en-US" sz="2400" dirty="0" smtClean="0"/>
              <a:t> </a:t>
            </a:r>
            <a:r>
              <a:rPr lang="en-US" sz="2400" dirty="0" err="1" smtClean="0"/>
              <a:t>uit</a:t>
            </a:r>
            <a:r>
              <a:rPr lang="en-US" sz="2400" dirty="0" smtClean="0"/>
              <a:t> van:  </a:t>
            </a:r>
            <a:r>
              <a:rPr lang="en-US" sz="2400" dirty="0" err="1" smtClean="0"/>
              <a:t>zie</a:t>
            </a:r>
            <a:r>
              <a:rPr lang="en-US" sz="2400" dirty="0" smtClean="0"/>
              <a:t> </a:t>
            </a:r>
            <a:r>
              <a:rPr lang="en-US" sz="2400" dirty="0" err="1" smtClean="0"/>
              <a:t>volgende</a:t>
            </a:r>
            <a:r>
              <a:rPr lang="en-US" sz="2400" dirty="0" smtClean="0"/>
              <a:t> </a:t>
            </a:r>
            <a:r>
              <a:rPr lang="en-US" sz="2400" dirty="0" err="1" smtClean="0"/>
              <a:t>dia</a:t>
            </a:r>
            <a:endParaRPr lang="en-US" sz="2400" dirty="0" smtClean="0"/>
          </a:p>
          <a:p>
            <a:endParaRPr lang="nl-N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Evolutie </a:t>
            </a:r>
            <a:r>
              <a:rPr lang="nl-NL" sz="3200" b="1" dirty="0" smtClean="0"/>
              <a:t>3</a:t>
            </a:r>
            <a:endParaRPr lang="nl-NL" sz="3200" dirty="0"/>
          </a:p>
        </p:txBody>
      </p:sp>
      <p:sp>
        <p:nvSpPr>
          <p:cNvPr id="3" name="Tijdelijke aanduiding voor inhoud 2"/>
          <p:cNvSpPr>
            <a:spLocks noGrp="1"/>
          </p:cNvSpPr>
          <p:nvPr>
            <p:ph idx="1"/>
          </p:nvPr>
        </p:nvSpPr>
        <p:spPr>
          <a:xfrm>
            <a:off x="457200" y="1052736"/>
            <a:ext cx="8229600" cy="5544616"/>
          </a:xfrm>
        </p:spPr>
        <p:txBody>
          <a:bodyPr>
            <a:normAutofit/>
          </a:bodyPr>
          <a:lstStyle/>
          <a:p>
            <a:r>
              <a:rPr lang="en-US" sz="2400" dirty="0" err="1" smtClean="0"/>
              <a:t>Neodarwinistische</a:t>
            </a:r>
            <a:r>
              <a:rPr lang="en-US" sz="2400" dirty="0" smtClean="0"/>
              <a:t> </a:t>
            </a:r>
            <a:r>
              <a:rPr lang="en-US" sz="2400" dirty="0" err="1" smtClean="0"/>
              <a:t>evolutietheorie</a:t>
            </a:r>
            <a:r>
              <a:rPr lang="en-US" sz="2400" dirty="0" smtClean="0"/>
              <a:t> </a:t>
            </a:r>
            <a:r>
              <a:rPr lang="en-US" sz="2400" dirty="0" err="1" smtClean="0"/>
              <a:t>oftewel</a:t>
            </a:r>
            <a:r>
              <a:rPr lang="en-US" sz="2400" dirty="0" smtClean="0"/>
              <a:t> het </a:t>
            </a:r>
            <a:r>
              <a:rPr lang="en-US" sz="2400" dirty="0" err="1" smtClean="0"/>
              <a:t>neodarwinisme</a:t>
            </a:r>
            <a:r>
              <a:rPr lang="en-US" sz="2400" dirty="0" smtClean="0"/>
              <a:t> </a:t>
            </a:r>
            <a:r>
              <a:rPr lang="en-US" sz="2400" dirty="0" err="1" smtClean="0"/>
              <a:t>gaat</a:t>
            </a:r>
            <a:r>
              <a:rPr lang="en-US" sz="2400" dirty="0" smtClean="0"/>
              <a:t> </a:t>
            </a:r>
            <a:r>
              <a:rPr lang="en-US" sz="2400" dirty="0" err="1" smtClean="0"/>
              <a:t>uit</a:t>
            </a:r>
            <a:r>
              <a:rPr lang="en-US" sz="2400" dirty="0" smtClean="0"/>
              <a:t> van:</a:t>
            </a:r>
          </a:p>
          <a:p>
            <a:endParaRPr lang="en-US" sz="2400" dirty="0" smtClean="0"/>
          </a:p>
          <a:p>
            <a:pPr fontAlgn="t">
              <a:buNone/>
            </a:pPr>
            <a:r>
              <a:rPr lang="nl-NL" sz="2400" dirty="0" smtClean="0"/>
              <a:t>1. 	Er zijn altijd </a:t>
            </a:r>
            <a:r>
              <a:rPr lang="nl-NL" sz="2400" b="1" dirty="0" smtClean="0"/>
              <a:t>meer nakomelingen </a:t>
            </a:r>
            <a:r>
              <a:rPr lang="nl-NL" sz="2400" dirty="0" smtClean="0"/>
              <a:t>dan er kunnen overleven.</a:t>
            </a:r>
          </a:p>
          <a:p>
            <a:pPr marL="457200" indent="-457200" fontAlgn="t">
              <a:buAutoNum type="arabicPeriod" startAt="2"/>
            </a:pPr>
            <a:r>
              <a:rPr lang="nl-NL" sz="2400" b="1" dirty="0" smtClean="0"/>
              <a:t>Door mutatie </a:t>
            </a:r>
            <a:r>
              <a:rPr lang="nl-NL" sz="2400" dirty="0" smtClean="0"/>
              <a:t>ontstaan voortdurend </a:t>
            </a:r>
            <a:r>
              <a:rPr lang="nl-NL" sz="2400" b="1" dirty="0" smtClean="0"/>
              <a:t>erfelijke verschillen </a:t>
            </a:r>
            <a:r>
              <a:rPr lang="nl-NL" sz="2400" dirty="0" smtClean="0"/>
              <a:t>tussen organismen van dezelfde soort.</a:t>
            </a:r>
          </a:p>
          <a:p>
            <a:pPr marL="457200" indent="-457200" fontAlgn="t">
              <a:buNone/>
            </a:pPr>
            <a:r>
              <a:rPr lang="en-US" sz="2400" dirty="0" smtClean="0"/>
              <a:t>	</a:t>
            </a:r>
            <a:r>
              <a:rPr lang="en-US" sz="2400" b="1" dirty="0" err="1" smtClean="0"/>
              <a:t>Verscheidenheid</a:t>
            </a:r>
            <a:r>
              <a:rPr lang="en-US" sz="2400" b="1" dirty="0" smtClean="0"/>
              <a:t> in </a:t>
            </a:r>
            <a:r>
              <a:rPr lang="en-US" sz="2400" b="1" dirty="0" err="1" smtClean="0"/>
              <a:t>genotypen</a:t>
            </a:r>
            <a:endParaRPr lang="nl-NL" sz="2400" b="1" dirty="0" smtClean="0"/>
          </a:p>
          <a:p>
            <a:pPr fontAlgn="t">
              <a:buNone/>
            </a:pPr>
            <a:r>
              <a:rPr lang="nl-NL" sz="2400" dirty="0" smtClean="0"/>
              <a:t>3. 	Door </a:t>
            </a:r>
            <a:r>
              <a:rPr lang="nl-NL" sz="2400" b="1" dirty="0" smtClean="0"/>
              <a:t>natuurlijke selectie </a:t>
            </a:r>
            <a:r>
              <a:rPr lang="nl-NL" sz="2400" dirty="0" smtClean="0"/>
              <a:t>blijven alleen de varianten over die een goede overlevingskans hebben.</a:t>
            </a:r>
          </a:p>
          <a:p>
            <a:pPr fontAlgn="t">
              <a:buNone/>
            </a:pPr>
            <a:r>
              <a:rPr lang="nl-NL" sz="2400" dirty="0" smtClean="0"/>
              <a:t>4. 	Door </a:t>
            </a:r>
            <a:r>
              <a:rPr lang="nl-NL" sz="2400" b="1" dirty="0" smtClean="0"/>
              <a:t>isolatie</a:t>
            </a:r>
            <a:r>
              <a:rPr lang="nl-NL" sz="2400" dirty="0" smtClean="0"/>
              <a:t> van populaties kunnen de </a:t>
            </a:r>
            <a:r>
              <a:rPr lang="nl-NL" sz="2400" b="1" dirty="0" smtClean="0"/>
              <a:t>verschillen tussen de populaties </a:t>
            </a:r>
            <a:r>
              <a:rPr lang="nl-NL" sz="2400" dirty="0" smtClean="0"/>
              <a:t>steeds groter worden, waardoor </a:t>
            </a:r>
            <a:r>
              <a:rPr lang="nl-NL" sz="2400" b="1" dirty="0" smtClean="0"/>
              <a:t>nieuwe soorten ontstaan 	= Soortvorming door isolatie</a:t>
            </a:r>
          </a:p>
          <a:p>
            <a:endParaRPr lang="nl-NL"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Verscheidenheid in genotypen</a:t>
            </a:r>
            <a:endParaRPr lang="nl-NL"/>
          </a:p>
        </p:txBody>
      </p:sp>
      <p:sp>
        <p:nvSpPr>
          <p:cNvPr id="33795" name="Rectangle 3"/>
          <p:cNvSpPr>
            <a:spLocks noGrp="1" noChangeArrowheads="1"/>
          </p:cNvSpPr>
          <p:nvPr>
            <p:ph type="body" idx="1"/>
          </p:nvPr>
        </p:nvSpPr>
        <p:spPr/>
        <p:txBody>
          <a:bodyPr/>
          <a:lstStyle/>
          <a:p>
            <a:r>
              <a:rPr lang="en-US" sz="2800"/>
              <a:t>Individuen verschillen in genotype</a:t>
            </a:r>
          </a:p>
          <a:p>
            <a:r>
              <a:rPr lang="en-US" sz="2800"/>
              <a:t>Bij geslachtelijke voortplanting treedt recombinatie van genen op</a:t>
            </a:r>
          </a:p>
          <a:p>
            <a:r>
              <a:rPr lang="en-US" sz="2800"/>
              <a:t>Bovendien mutaties</a:t>
            </a:r>
          </a:p>
          <a:p>
            <a:endParaRPr lang="en-US" sz="2800"/>
          </a:p>
          <a:p>
            <a:r>
              <a:rPr lang="en-US" sz="2800"/>
              <a:t>Door mutaties en verscheidenheid in genotypen grote verscheidenheid (diversiteit) in genotypen binnen een populatie</a:t>
            </a:r>
          </a:p>
          <a:p>
            <a:r>
              <a:rPr lang="en-US" sz="2800"/>
              <a:t>Daardoor ook verschillen in fenotype</a:t>
            </a:r>
            <a:endParaRPr lang="nl-NL"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Natuurlijke selectie</a:t>
            </a:r>
            <a:endParaRPr lang="nl-NL"/>
          </a:p>
        </p:txBody>
      </p:sp>
      <p:sp>
        <p:nvSpPr>
          <p:cNvPr id="34819" name="Rectangle 3"/>
          <p:cNvSpPr>
            <a:spLocks noGrp="1" noChangeArrowheads="1"/>
          </p:cNvSpPr>
          <p:nvPr>
            <p:ph type="body" idx="1"/>
          </p:nvPr>
        </p:nvSpPr>
        <p:spPr/>
        <p:txBody>
          <a:bodyPr/>
          <a:lstStyle/>
          <a:p>
            <a:pPr>
              <a:lnSpc>
                <a:spcPct val="80000"/>
              </a:lnSpc>
            </a:pPr>
            <a:r>
              <a:rPr lang="en-US" sz="2800"/>
              <a:t>Individuen met een betere aanpassing aan het milieu hebben een grotere overlevingskans</a:t>
            </a:r>
          </a:p>
          <a:p>
            <a:pPr>
              <a:lnSpc>
                <a:spcPct val="80000"/>
              </a:lnSpc>
            </a:pPr>
            <a:r>
              <a:rPr lang="en-US" sz="2800"/>
              <a:t>Meer nakomelingen die in leven blijven</a:t>
            </a:r>
          </a:p>
          <a:p>
            <a:pPr>
              <a:lnSpc>
                <a:spcPct val="80000"/>
              </a:lnSpc>
            </a:pPr>
            <a:r>
              <a:rPr lang="en-US" sz="2800"/>
              <a:t>Dus meer voortplanting van dat genotype</a:t>
            </a:r>
          </a:p>
          <a:p>
            <a:pPr>
              <a:lnSpc>
                <a:spcPct val="80000"/>
              </a:lnSpc>
            </a:pPr>
            <a:r>
              <a:rPr lang="en-US" sz="2800"/>
              <a:t>Dit heet: natuurlijke selectie</a:t>
            </a:r>
          </a:p>
          <a:p>
            <a:pPr>
              <a:lnSpc>
                <a:spcPct val="80000"/>
              </a:lnSpc>
            </a:pPr>
            <a:r>
              <a:rPr lang="en-US" sz="2800"/>
              <a:t>Daardoor voortdurende verandering van soorten</a:t>
            </a:r>
          </a:p>
          <a:p>
            <a:pPr>
              <a:lnSpc>
                <a:spcPct val="80000"/>
              </a:lnSpc>
            </a:pPr>
            <a:r>
              <a:rPr lang="en-US" sz="2800"/>
              <a:t>Mutaties, recombinatie en natuurlijke selectie kunnen een beter aangepaste soort opleveren</a:t>
            </a:r>
          </a:p>
          <a:p>
            <a:pPr>
              <a:lnSpc>
                <a:spcPct val="80000"/>
              </a:lnSpc>
            </a:pPr>
            <a:r>
              <a:rPr lang="en-US" sz="2800"/>
              <a:t>Oorspronkelijke vorm kan uitsterven</a:t>
            </a:r>
          </a:p>
          <a:p>
            <a:pPr>
              <a:lnSpc>
                <a:spcPct val="80000"/>
              </a:lnSpc>
            </a:pPr>
            <a:r>
              <a:rPr lang="en-US" sz="2800"/>
              <a:t>Mutanten (met een gunstiger genotype) blijven bestaan</a:t>
            </a:r>
            <a:endParaRPr lang="nl-NL" sz="2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t>Soortvorming door isolatie</a:t>
            </a:r>
            <a:endParaRPr lang="nl-NL"/>
          </a:p>
        </p:txBody>
      </p:sp>
      <p:sp>
        <p:nvSpPr>
          <p:cNvPr id="35843" name="Rectangle 3"/>
          <p:cNvSpPr>
            <a:spLocks noGrp="1" noChangeArrowheads="1"/>
          </p:cNvSpPr>
          <p:nvPr>
            <p:ph type="body" idx="1"/>
          </p:nvPr>
        </p:nvSpPr>
        <p:spPr/>
        <p:txBody>
          <a:bodyPr/>
          <a:lstStyle/>
          <a:p>
            <a:pPr>
              <a:lnSpc>
                <a:spcPct val="80000"/>
              </a:lnSpc>
            </a:pPr>
            <a:r>
              <a:rPr lang="en-US" sz="2800" dirty="0" err="1"/>
              <a:t>Indien</a:t>
            </a:r>
            <a:r>
              <a:rPr lang="en-US" sz="2800" dirty="0"/>
              <a:t> </a:t>
            </a:r>
            <a:r>
              <a:rPr lang="en-US" sz="2800" dirty="0" err="1"/>
              <a:t>verschillende</a:t>
            </a:r>
            <a:r>
              <a:rPr lang="en-US" sz="2800" dirty="0"/>
              <a:t> </a:t>
            </a:r>
            <a:r>
              <a:rPr lang="en-US" sz="2800" dirty="0" err="1"/>
              <a:t>vormen</a:t>
            </a:r>
            <a:r>
              <a:rPr lang="en-US" sz="2800" dirty="0"/>
              <a:t> van </a:t>
            </a:r>
            <a:r>
              <a:rPr lang="en-US" sz="2800" dirty="0" err="1"/>
              <a:t>een</a:t>
            </a:r>
            <a:r>
              <a:rPr lang="en-US" sz="2800" dirty="0"/>
              <a:t> </a:t>
            </a:r>
            <a:r>
              <a:rPr lang="en-US" sz="2800" dirty="0" err="1"/>
              <a:t>soort</a:t>
            </a:r>
            <a:r>
              <a:rPr lang="en-US" sz="2800" dirty="0"/>
              <a:t> van </a:t>
            </a:r>
            <a:r>
              <a:rPr lang="en-US" sz="2800" dirty="0" err="1"/>
              <a:t>elkaar</a:t>
            </a:r>
            <a:r>
              <a:rPr lang="en-US" sz="2800" dirty="0"/>
              <a:t> </a:t>
            </a:r>
            <a:r>
              <a:rPr lang="en-US" sz="2800" dirty="0" err="1"/>
              <a:t>geisoleerd</a:t>
            </a:r>
            <a:r>
              <a:rPr lang="en-US" sz="2800" dirty="0"/>
              <a:t> </a:t>
            </a:r>
            <a:r>
              <a:rPr lang="en-US" sz="2800" dirty="0" err="1"/>
              <a:t>raken</a:t>
            </a:r>
            <a:r>
              <a:rPr lang="en-US" sz="2800" dirty="0"/>
              <a:t>, </a:t>
            </a:r>
            <a:r>
              <a:rPr lang="en-US" sz="2800" dirty="0" err="1"/>
              <a:t>kunnen</a:t>
            </a:r>
            <a:r>
              <a:rPr lang="en-US" sz="2800" dirty="0"/>
              <a:t> op den </a:t>
            </a:r>
            <a:r>
              <a:rPr lang="en-US" sz="2800" dirty="0" err="1"/>
              <a:t>duur</a:t>
            </a:r>
            <a:r>
              <a:rPr lang="en-US" sz="2800" dirty="0"/>
              <a:t> </a:t>
            </a:r>
            <a:r>
              <a:rPr lang="en-US" sz="2800" dirty="0" err="1"/>
              <a:t>verschillende</a:t>
            </a:r>
            <a:r>
              <a:rPr lang="en-US" sz="2800" dirty="0"/>
              <a:t> </a:t>
            </a:r>
            <a:r>
              <a:rPr lang="en-US" sz="2800" dirty="0" err="1"/>
              <a:t>soorten</a:t>
            </a:r>
            <a:r>
              <a:rPr lang="en-US" sz="2800" dirty="0"/>
              <a:t> </a:t>
            </a:r>
            <a:r>
              <a:rPr lang="en-US" sz="2800" dirty="0" err="1"/>
              <a:t>ontstaan</a:t>
            </a:r>
            <a:endParaRPr lang="en-US" sz="2800" dirty="0"/>
          </a:p>
          <a:p>
            <a:pPr>
              <a:lnSpc>
                <a:spcPct val="80000"/>
              </a:lnSpc>
            </a:pPr>
            <a:r>
              <a:rPr lang="en-US" sz="2800" dirty="0" err="1"/>
              <a:t>Daarna</a:t>
            </a:r>
            <a:r>
              <a:rPr lang="en-US" sz="2800" dirty="0"/>
              <a:t> </a:t>
            </a:r>
            <a:r>
              <a:rPr lang="en-US" sz="2800" dirty="0" err="1"/>
              <a:t>kunnen</a:t>
            </a:r>
            <a:r>
              <a:rPr lang="en-US" sz="2800" dirty="0"/>
              <a:t> </a:t>
            </a:r>
            <a:r>
              <a:rPr lang="en-US" sz="2800" dirty="0" err="1"/>
              <a:t>deze</a:t>
            </a:r>
            <a:r>
              <a:rPr lang="en-US" sz="2800" dirty="0"/>
              <a:t> 2 </a:t>
            </a:r>
            <a:r>
              <a:rPr lang="en-US" sz="2800" dirty="0" err="1"/>
              <a:t>soorten</a:t>
            </a:r>
            <a:r>
              <a:rPr lang="en-US" sz="2800" dirty="0"/>
              <a:t> </a:t>
            </a:r>
            <a:r>
              <a:rPr lang="en-US" sz="2800" dirty="0" err="1"/>
              <a:t>niet</a:t>
            </a:r>
            <a:r>
              <a:rPr lang="en-US" sz="2800" dirty="0"/>
              <a:t> </a:t>
            </a:r>
            <a:r>
              <a:rPr lang="en-US" sz="2800" dirty="0" err="1"/>
              <a:t>meer</a:t>
            </a:r>
            <a:r>
              <a:rPr lang="en-US" sz="2800" dirty="0"/>
              <a:t> met </a:t>
            </a:r>
            <a:r>
              <a:rPr lang="en-US" sz="2800" dirty="0" err="1"/>
              <a:t>elkaar</a:t>
            </a:r>
            <a:r>
              <a:rPr lang="en-US" sz="2800" dirty="0"/>
              <a:t> </a:t>
            </a:r>
            <a:r>
              <a:rPr lang="en-US" sz="2800" dirty="0" err="1"/>
              <a:t>voortplanten</a:t>
            </a:r>
            <a:r>
              <a:rPr lang="en-US" sz="2800" dirty="0"/>
              <a:t> met </a:t>
            </a:r>
            <a:r>
              <a:rPr lang="en-US" sz="2800" dirty="0" err="1"/>
              <a:t>daarbij</a:t>
            </a:r>
            <a:r>
              <a:rPr lang="en-US" sz="2800" dirty="0"/>
              <a:t> </a:t>
            </a:r>
            <a:r>
              <a:rPr lang="en-US" sz="2800" dirty="0" err="1"/>
              <a:t>vruchtbare</a:t>
            </a:r>
            <a:r>
              <a:rPr lang="en-US" sz="2800" dirty="0"/>
              <a:t> </a:t>
            </a:r>
            <a:r>
              <a:rPr lang="en-US" sz="2800" dirty="0" err="1"/>
              <a:t>nakomelingen</a:t>
            </a:r>
            <a:endParaRPr lang="en-US" sz="2800" dirty="0"/>
          </a:p>
          <a:p>
            <a:pPr>
              <a:lnSpc>
                <a:spcPct val="80000"/>
              </a:lnSpc>
            </a:pPr>
            <a:r>
              <a:rPr lang="en-US" sz="2800" dirty="0" err="1"/>
              <a:t>Deze</a:t>
            </a:r>
            <a:r>
              <a:rPr lang="en-US" sz="2800" dirty="0"/>
              <a:t> 2 </a:t>
            </a:r>
            <a:r>
              <a:rPr lang="en-US" sz="2800" dirty="0" err="1"/>
              <a:t>vormen</a:t>
            </a:r>
            <a:r>
              <a:rPr lang="en-US" sz="2800" dirty="0"/>
              <a:t> </a:t>
            </a:r>
            <a:r>
              <a:rPr lang="en-US" sz="2800" dirty="0" err="1"/>
              <a:t>zijn</a:t>
            </a:r>
            <a:r>
              <a:rPr lang="en-US" sz="2800" dirty="0"/>
              <a:t> </a:t>
            </a:r>
            <a:r>
              <a:rPr lang="en-US" sz="2800" dirty="0" err="1"/>
              <a:t>dan</a:t>
            </a:r>
            <a:r>
              <a:rPr lang="en-US" sz="2800" dirty="0"/>
              <a:t> 2 </a:t>
            </a:r>
            <a:r>
              <a:rPr lang="en-US" sz="2800" dirty="0" err="1"/>
              <a:t>verschillende</a:t>
            </a:r>
            <a:r>
              <a:rPr lang="en-US" sz="2800" dirty="0"/>
              <a:t> </a:t>
            </a:r>
            <a:r>
              <a:rPr lang="en-US" sz="2800" dirty="0" err="1"/>
              <a:t>soorten</a:t>
            </a:r>
            <a:r>
              <a:rPr lang="en-US" sz="2800" dirty="0"/>
              <a:t> </a:t>
            </a:r>
            <a:r>
              <a:rPr lang="en-US" sz="2800" dirty="0" err="1"/>
              <a:t>geworden</a:t>
            </a:r>
            <a:endParaRPr lang="en-US" sz="2800" dirty="0"/>
          </a:p>
          <a:p>
            <a:pPr>
              <a:lnSpc>
                <a:spcPct val="80000"/>
              </a:lnSpc>
            </a:pPr>
            <a:r>
              <a:rPr lang="en-US" sz="2800" dirty="0" err="1"/>
              <a:t>Voorbeeld</a:t>
            </a:r>
            <a:r>
              <a:rPr lang="en-US" sz="2800" dirty="0"/>
              <a:t>: </a:t>
            </a:r>
            <a:r>
              <a:rPr lang="en-US" sz="2800" dirty="0" err="1"/>
              <a:t>Darwinvinken</a:t>
            </a:r>
            <a:r>
              <a:rPr lang="en-US" sz="2800" dirty="0"/>
              <a:t> op de </a:t>
            </a:r>
            <a:r>
              <a:rPr lang="en-US" sz="2800" dirty="0" err="1"/>
              <a:t>Galapagoseilanden</a:t>
            </a:r>
            <a:r>
              <a:rPr lang="en-US" sz="2800" dirty="0"/>
              <a:t> (</a:t>
            </a:r>
            <a:r>
              <a:rPr lang="en-US" sz="2800" dirty="0" err="1"/>
              <a:t>Zuid-Amerika</a:t>
            </a:r>
            <a:r>
              <a:rPr lang="en-US" sz="2800" dirty="0"/>
              <a:t>)</a:t>
            </a:r>
          </a:p>
          <a:p>
            <a:pPr>
              <a:lnSpc>
                <a:spcPct val="80000"/>
              </a:lnSpc>
            </a:pPr>
            <a:r>
              <a:rPr lang="en-US" sz="2800" dirty="0" err="1"/>
              <a:t>Zie</a:t>
            </a:r>
            <a:r>
              <a:rPr lang="en-US" sz="2800" dirty="0"/>
              <a:t> schema </a:t>
            </a:r>
            <a:r>
              <a:rPr lang="en-US" sz="2800" dirty="0" err="1"/>
              <a:t>afb</a:t>
            </a:r>
            <a:r>
              <a:rPr lang="en-US" sz="2800" dirty="0"/>
              <a:t>. </a:t>
            </a:r>
            <a:r>
              <a:rPr lang="en-US" sz="2800" dirty="0" smtClean="0"/>
              <a:t>47 </a:t>
            </a:r>
            <a:r>
              <a:rPr lang="en-US" sz="2800" dirty="0" err="1" smtClean="0"/>
              <a:t>blz</a:t>
            </a:r>
            <a:r>
              <a:rPr lang="en-US" sz="2800" dirty="0" smtClean="0"/>
              <a:t>. 36 </a:t>
            </a:r>
            <a:r>
              <a:rPr lang="en-US" sz="2800" dirty="0" err="1" smtClean="0"/>
              <a:t>boek</a:t>
            </a:r>
            <a:endParaRPr lang="nl-NL"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Snelle </a:t>
            </a:r>
            <a:r>
              <a:rPr lang="nl-NL" sz="3200" b="1" dirty="0" smtClean="0"/>
              <a:t>evolutie 1</a:t>
            </a:r>
            <a:endParaRPr lang="nl-NL" sz="3200" dirty="0"/>
          </a:p>
        </p:txBody>
      </p:sp>
      <p:sp>
        <p:nvSpPr>
          <p:cNvPr id="3" name="Tijdelijke aanduiding voor inhoud 2"/>
          <p:cNvSpPr>
            <a:spLocks noGrp="1"/>
          </p:cNvSpPr>
          <p:nvPr>
            <p:ph idx="1"/>
          </p:nvPr>
        </p:nvSpPr>
        <p:spPr>
          <a:xfrm>
            <a:off x="457200" y="1052736"/>
            <a:ext cx="8229600" cy="5616624"/>
          </a:xfrm>
        </p:spPr>
        <p:txBody>
          <a:bodyPr>
            <a:normAutofit/>
          </a:bodyPr>
          <a:lstStyle/>
          <a:p>
            <a:r>
              <a:rPr lang="nl-NL" sz="2400" dirty="0" smtClean="0"/>
              <a:t>Voorbeeld is de kleurverandering bij de berkenspanner, een klein vlindertje</a:t>
            </a:r>
          </a:p>
          <a:p>
            <a:r>
              <a:rPr lang="nl-NL" sz="2400" dirty="0" smtClean="0"/>
              <a:t>In de jaren vijftig van de 19</a:t>
            </a:r>
            <a:r>
              <a:rPr lang="nl-NL" sz="2400" baseline="30000" dirty="0" smtClean="0"/>
              <a:t>de</a:t>
            </a:r>
            <a:r>
              <a:rPr lang="nl-NL" sz="2400" dirty="0" smtClean="0"/>
              <a:t> eeuw werden in het noordwesten van Engeland donkergekleurde berkenspanners gevangen. Ze waren zeldzaam. De berkenspanner was gewoonlijk wit, een schutkleur om niet op te vallen als hij op de witte stam van de berk zat. Toch werden er steeds meer donkere exemplaren gevangen. De witte exemplaren werden zeldzaam. Wat was er gebeurd? </a:t>
            </a:r>
          </a:p>
          <a:p>
            <a:endParaRPr lang="nl-NL" sz="2400" dirty="0"/>
          </a:p>
        </p:txBody>
      </p:sp>
      <p:pic>
        <p:nvPicPr>
          <p:cNvPr id="4" name="Afbeelding 3" descr="Lichte_en_zwarte_versie_berkenspanner.jpg"/>
          <p:cNvPicPr>
            <a:picLocks noChangeAspect="1"/>
          </p:cNvPicPr>
          <p:nvPr/>
        </p:nvPicPr>
        <p:blipFill>
          <a:blip r:embed="rId2" cstate="print"/>
          <a:stretch>
            <a:fillRect/>
          </a:stretch>
        </p:blipFill>
        <p:spPr>
          <a:xfrm>
            <a:off x="2627784" y="2780928"/>
            <a:ext cx="5080000" cy="3797300"/>
          </a:xfrm>
          <a:prstGeom prst="rect">
            <a:avLst/>
          </a:prstGeom>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Snelle </a:t>
            </a:r>
            <a:r>
              <a:rPr lang="nl-NL" sz="3200" b="1" dirty="0" smtClean="0"/>
              <a:t>evolutie 2</a:t>
            </a:r>
            <a:endParaRPr lang="nl-NL" sz="3200" dirty="0"/>
          </a:p>
        </p:txBody>
      </p:sp>
      <p:sp>
        <p:nvSpPr>
          <p:cNvPr id="3" name="Tijdelijke aanduiding voor inhoud 2"/>
          <p:cNvSpPr>
            <a:spLocks noGrp="1"/>
          </p:cNvSpPr>
          <p:nvPr>
            <p:ph idx="1"/>
          </p:nvPr>
        </p:nvSpPr>
        <p:spPr>
          <a:xfrm>
            <a:off x="457200" y="1052736"/>
            <a:ext cx="8229600" cy="5400600"/>
          </a:xfrm>
        </p:spPr>
        <p:txBody>
          <a:bodyPr>
            <a:normAutofit/>
          </a:bodyPr>
          <a:lstStyle/>
          <a:p>
            <a:r>
              <a:rPr lang="nl-NL" sz="2400" dirty="0" smtClean="0"/>
              <a:t>Het bleek dat de stammen van de bomen door roetaanslag donker waren geworden. Het was de tijd van de industriële revolutie en veel luchtvervuilende fabrieken werden uit de grond gestampt. De witte vlinders hadden veel meer kans om opgegeten te worden, want ze vielen goed op tegen de donkere stammen. De donkergekleurde variant had meer kans om te overleven en nakomelingen te krijgen. Het resultaat was dat de populatie binnen vijftig jaar voornamelijk uit donkere berkenspanners bestond. De natuurlijke selectie (</a:t>
            </a:r>
            <a:r>
              <a:rPr lang="nl-NL" sz="2400" dirty="0" err="1" smtClean="0"/>
              <a:t>wél</a:t>
            </a:r>
            <a:r>
              <a:rPr lang="nl-NL" sz="2400" dirty="0" smtClean="0"/>
              <a:t> onder invloed van de mens!) zorgde voor het bijna verdwijnen van de lichte vorm. Bijna, want nu men schonere fabrieken heeft, is de roetaanslag weer verdwenen en zijn de witte varianten teruggekomen.</a:t>
            </a:r>
            <a:endParaRPr lang="nl-NL"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1120</Words>
  <Application>Microsoft Office PowerPoint</Application>
  <PresentationFormat>Diavoorstelling (4:3)</PresentationFormat>
  <Paragraphs>125</Paragraphs>
  <Slides>25</Slides>
  <Notes>6</Notes>
  <HiddenSlides>0</HiddenSlides>
  <MMClips>0</MMClips>
  <ScaleCrop>false</ScaleCrop>
  <HeadingPairs>
    <vt:vector size="4" baseType="variant">
      <vt:variant>
        <vt:lpstr>Thema</vt:lpstr>
      </vt:variant>
      <vt:variant>
        <vt:i4>1</vt:i4>
      </vt:variant>
      <vt:variant>
        <vt:lpstr>Diatitels</vt:lpstr>
      </vt:variant>
      <vt:variant>
        <vt:i4>25</vt:i4>
      </vt:variant>
    </vt:vector>
  </HeadingPairs>
  <TitlesOfParts>
    <vt:vector size="26" baseType="lpstr">
      <vt:lpstr>Office-thema</vt:lpstr>
      <vt:lpstr>B. Stof 4 Evolutie Darwin</vt:lpstr>
      <vt:lpstr>Evolutie 1</vt:lpstr>
      <vt:lpstr>Evolutie 2</vt:lpstr>
      <vt:lpstr>Evolutie 3</vt:lpstr>
      <vt:lpstr>Verscheidenheid in genotypen</vt:lpstr>
      <vt:lpstr>Natuurlijke selectie</vt:lpstr>
      <vt:lpstr>Soortvorming door isolatie</vt:lpstr>
      <vt:lpstr>Snelle evolutie 1</vt:lpstr>
      <vt:lpstr>Snelle evolutie 2</vt:lpstr>
      <vt:lpstr>Snelle evolutie 3</vt:lpstr>
      <vt:lpstr>Resistentie door evolutie 1</vt:lpstr>
      <vt:lpstr>   Resistentie door evolutie 2 lees meer RTV Noord  </vt:lpstr>
      <vt:lpstr>Argumenten voor evolutie</vt:lpstr>
      <vt:lpstr>Fossielen 1</vt:lpstr>
      <vt:lpstr>Fossielen 2</vt:lpstr>
      <vt:lpstr>C14 vorming en afbraak  </vt:lpstr>
      <vt:lpstr>C14 methode   halfwaardetijd</vt:lpstr>
      <vt:lpstr>43.7.3. Wat vertellen fossielen?</vt:lpstr>
      <vt:lpstr>DNA-onderzoek</vt:lpstr>
      <vt:lpstr>43.7.5. Bouwplannen vergelijken</vt:lpstr>
      <vt:lpstr>43.7.6. Andere opvattingen “Generatio spontanae”</vt:lpstr>
      <vt:lpstr>43.8. Evolutie van de mens</vt:lpstr>
      <vt:lpstr>Geschiedenis van ontstaan van het leven op aarde</vt:lpstr>
      <vt:lpstr>Ontstaan heterotrofe eukaryoot: mitochondrium</vt:lpstr>
      <vt:lpstr>Ontstaan heterotrofe eukaryoot: bladgroenkorrel én mitochondrium  Bekijk de animatie op Bioplek (klik hier voor de tablet of iPad).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 Stof 4 Evolutie Darwin</dc:title>
  <dc:creator>biobertus</dc:creator>
  <cp:lastModifiedBy>biobertus</cp:lastModifiedBy>
  <cp:revision>1</cp:revision>
  <dcterms:created xsi:type="dcterms:W3CDTF">2014-12-16T10:08:10Z</dcterms:created>
  <dcterms:modified xsi:type="dcterms:W3CDTF">2014-12-16T10:13:46Z</dcterms:modified>
</cp:coreProperties>
</file>